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8" r:id="rId4"/>
    <p:sldId id="261" r:id="rId5"/>
    <p:sldId id="265" r:id="rId6"/>
    <p:sldId id="260" r:id="rId7"/>
    <p:sldId id="262" r:id="rId8"/>
    <p:sldId id="263" r:id="rId9"/>
    <p:sldId id="264" r:id="rId10"/>
    <p:sldId id="266" r:id="rId11"/>
    <p:sldId id="272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488"/>
    <a:srgbClr val="90B9E5"/>
    <a:srgbClr val="212121"/>
    <a:srgbClr val="CC4E00"/>
    <a:srgbClr val="FB6C5B"/>
    <a:srgbClr val="121212"/>
    <a:srgbClr val="D9D9D9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3" autoAdjust="0"/>
    <p:restoredTop sz="94660"/>
  </p:normalViewPr>
  <p:slideViewPr>
    <p:cSldViewPr snapToGrid="0">
      <p:cViewPr>
        <p:scale>
          <a:sx n="68" d="100"/>
          <a:sy n="68" d="100"/>
        </p:scale>
        <p:origin x="158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e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svg>
</file>

<file path=ppt/media/image3.png>
</file>

<file path=ppt/media/image30.jpg>
</file>

<file path=ppt/media/image31.png>
</file>

<file path=ppt/media/image32.svg>
</file>

<file path=ppt/media/image33.svg>
</file>

<file path=ppt/media/image34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0BC5D-FF50-E6E6-1789-19ABEAAC2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9A478-5147-3597-EFA0-C3B836466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B79F6-51F0-066C-FAD4-D5A80FCA7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6AA60-A6FD-B70B-6D9A-792B7C1A2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E8F8B-44B1-4979-17F0-4BE9EEABC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452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B803-9AEA-181A-3F47-B8952A93C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D65ED5-5339-3B32-B960-80DECD226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38084-60C2-F094-0CA0-D3FF0B4E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8EDF3-6686-49D4-F906-0CCD93FA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F8B16-B44D-8FCE-9B1D-C84A3C529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1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4B9E22-69FA-F817-59B5-EECA48EEF8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1BBD0-CA1F-65C1-F4EF-00FA9344E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70E2B-37DF-299B-1F95-7FCC56F0F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84B7E-F008-58F3-B29A-4F97AC682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8CC9E-2871-F176-82CA-8F4C0FDFA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78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7888D-A709-D690-A13E-3F5453350B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A630E-7F6E-7A4A-37F0-486AA1D2F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E0C98-BDE5-7421-280D-D794B92E6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3D05B-554A-A0EF-DF1F-1A456ACBE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7EEE-52E2-234A-9628-47646AA57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3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411C9-40E0-5474-0978-91050720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6ED96-ED83-CA23-11F6-FB815766B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2FD0A-D4FA-9C42-41FD-138FD0823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EA83-16CC-95C9-9AFB-BD2370E4C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3B45E-6154-4D0C-680C-1AA5252BF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63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91282-952A-5013-83AB-63898BB0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81B44-5550-5458-9BB0-90F3E1219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BC98-D3D7-53B3-98C5-802A936E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90776-280F-747B-E864-61CDFDE78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30668-A80F-98B8-A1DA-1EE4946FE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47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70D6-FA6A-C57A-013A-D49625F5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6058D-F6BB-00FA-20DA-B8E618EF75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B5D94-44CF-EAC6-A837-AC2D3B2F8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29316-2169-A3E4-CDA0-C846A0250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9849-070B-3417-B46A-D2960A2C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0D58E-9157-703D-2C13-FD2990F4E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0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823B-BFAD-BCAE-88BD-64EFFA17E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FF20A-1A74-916A-17CC-F86C37F08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5A768-0F5F-83EB-AA62-CE5043A38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14E-6E3E-1E95-1EDB-1289A6833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21C66C-DB3B-F3F9-AF6A-69A0120B9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3427AC-9939-B391-F85C-B7B2D7246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BABCDF-619B-D6F8-E263-3FFF9B033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5DDC4-8ACC-8E65-E0B8-DECACD49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5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924BC-AA40-2681-3185-4AF4229B3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9145AE-246B-86E6-6794-3ED400BEA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14937-8C56-11AA-8714-3EE83AE4E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9E7F3-126D-0096-62A2-8222E66DE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25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B42AF-8A09-3C83-E7F1-B7E97856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2C6942-850E-69AE-C42A-D3F173A2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3FA97-5112-F2BF-0C07-2C3BD1E14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07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FE8E2-ED37-4D86-C1AA-D6E79AB2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FA0CD-D72A-9210-95CB-5E6D25DAF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AC1561-ED65-481D-F142-1D0EEC72B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DC429-9E88-894B-2842-D50D7E38B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6C6DC-28CD-3861-D528-164FAAA1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B166F-927E-C92A-A71A-E0C8D840D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88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4A2B0-056C-322F-2DF9-7161FAD92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5DFC5-BD7E-4EF5-F027-AE3E974D1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7813B-EB1D-6110-CA59-088643DAB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BA281-D936-271B-1B93-998D8095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4ABDB-D4FF-4631-0D3D-4E9D6BE6F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08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2138-FF52-2FB3-29DF-82AABFBD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B1D58-E631-5577-10CF-C49814903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894DEA-D9E3-8104-3ED1-EFFC096E4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00320-4C04-5158-358B-99590B943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E9830-59F8-4EB2-40D6-DCCFF20D2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AB79A-B8FD-68EB-8937-D5FBE48A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93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6246-EE3A-8A2F-9F3E-A3D49F57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A7F01-2E93-6C1B-1CE5-EAAE99993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0D2D-7D85-536B-7B20-4AAD6174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CF788-9C58-C553-9C4A-6FD85E6B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BF4B2-A27B-903F-F0FA-4567245E1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0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473E2A-CAD2-6723-C721-B132F6E13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066537-65FB-5B65-ECFC-F848125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D9443-7478-DB09-507E-9E77A54F5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37D93-E048-7AB6-53DC-96F2349D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7E06A-E875-244C-AE6B-231352AD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23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8C2F1-519E-F6B0-E43A-3304BF76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E7DE3-8453-CD64-DD82-52F0FA37C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1848-6EE2-8798-BC6B-375F01FEC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78AB1-AD0B-7E0C-88C0-8097546E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620F8-8A2A-330D-D32E-6E1D1A0E8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0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9521-5B05-78FC-5B20-949F49B9B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40B09-D9D2-89C6-2D41-F86D95C48B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A741D-0F1D-57A6-8083-54DD159D1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89F3F-576C-40B4-1238-B1D741E3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DA152-54D1-032D-460A-88033346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B80AC-6AA0-EE13-5F67-A65BE4CE3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1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BCDFC-25BC-D726-D620-0D27E04A9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5A3C3-C704-5ED9-219A-3A2008CB5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E8AC1-EC0E-6698-215D-A3061EC9F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30945C-08FB-6973-3ABE-6143E5E3B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79E08A-B4AF-66C1-5003-B16BF2330B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B61A9-3E24-BA5C-9783-8795D247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05414-6BDC-872A-2B50-117F4BF6B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9662C-938F-98DC-4BC3-B46A09554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7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A146E-69C4-D13C-5637-7684A16A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A8948-8D65-F075-79E2-F3654C9E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7BC0E3-874D-FFE5-E9FE-5EFE20F70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8FE2-6C77-7CE7-1AB1-5F86B5F1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62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E7FE3-5889-2D02-0B00-BD7392F7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38F527-EEDD-0402-EB38-862156A24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493DD6-1B9A-5180-F842-476FC2E0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5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CCC5-20D1-037D-E8CF-834431934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1B2EF-7343-300A-37EF-09DC65078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93F01-74D9-721E-057F-19683FD40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EEF77-4AEE-A080-BB35-D6CDC106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6209D-1A9C-C7D1-69F1-C0C90BF16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1345D-B57E-4B07-AD7A-5D49FF63B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7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72B1-9944-26CE-3ADF-CE68E99F5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D840B9-76A5-A443-176A-00EB33EDAD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84008-8A60-79C0-E916-36FBCCD09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71EBB7-3B50-3BA4-E02D-2A013FCE6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44766-4E5B-9F6F-9F05-F5B4CD85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2B624-E6BF-7F42-7B83-A7F55DC9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371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9F5BF5-9186-684D-5AFC-7644FB2A6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84F18-DBB4-5215-6FD4-8A6E43C4A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7EED3-A353-CB1A-E082-E31D9A393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B20103-01E0-4EA7-BE82-9B6558FEB4DA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B31A7-F51A-265E-8BDB-8004D1EA1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0C59A-A637-330D-2590-BBA671FD5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1DD7EE-8517-42E8-ACFC-2146BD230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74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463CF0-CA33-6818-DD86-1D6C1ED3F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CA6BF-B449-5C62-47D5-CF5DAC089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8747C-C200-4D49-8BB6-6E10FE307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BE2FA9-8EF1-446D-88A9-2D1580D3C996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6170C-1D70-2F69-6248-895A1C025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E4414-0372-2F98-2E6A-65821A229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90FAA3-FB79-41C5-9A5E-E591F9DF1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12" Type="http://schemas.openxmlformats.org/officeDocument/2006/relationships/image" Target="../media/image30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11" Type="http://schemas.openxmlformats.org/officeDocument/2006/relationships/image" Target="../media/image29.sv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.png"/><Relationship Id="rId9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12" Type="http://schemas.openxmlformats.org/officeDocument/2006/relationships/image" Target="../media/image30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11" Type="http://schemas.openxmlformats.org/officeDocument/2006/relationships/image" Target="../media/image29.sv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.png"/><Relationship Id="rId9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13" Type="http://schemas.openxmlformats.org/officeDocument/2006/relationships/image" Target="../media/image33.svg"/><Relationship Id="rId3" Type="http://schemas.openxmlformats.org/officeDocument/2006/relationships/image" Target="../media/image24.png"/><Relationship Id="rId7" Type="http://schemas.openxmlformats.org/officeDocument/2006/relationships/image" Target="../media/image29.svg"/><Relationship Id="rId12" Type="http://schemas.openxmlformats.org/officeDocument/2006/relationships/image" Target="../media/image9.png"/><Relationship Id="rId17" Type="http://schemas.openxmlformats.org/officeDocument/2006/relationships/image" Target="../media/image1.png"/><Relationship Id="rId2" Type="http://schemas.openxmlformats.org/officeDocument/2006/relationships/image" Target="../media/image19.png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11" Type="http://schemas.openxmlformats.org/officeDocument/2006/relationships/image" Target="../media/image32.svg"/><Relationship Id="rId5" Type="http://schemas.openxmlformats.org/officeDocument/2006/relationships/image" Target="../media/image27.jpg"/><Relationship Id="rId15" Type="http://schemas.openxmlformats.org/officeDocument/2006/relationships/image" Target="../media/image23.png"/><Relationship Id="rId10" Type="http://schemas.openxmlformats.org/officeDocument/2006/relationships/image" Target="../media/image31.png"/><Relationship Id="rId4" Type="http://schemas.openxmlformats.org/officeDocument/2006/relationships/image" Target="../media/image26.jpg"/><Relationship Id="rId9" Type="http://schemas.openxmlformats.org/officeDocument/2006/relationships/image" Target="../media/image22.png"/><Relationship Id="rId1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13" Type="http://schemas.openxmlformats.org/officeDocument/2006/relationships/image" Target="../media/image9.png"/><Relationship Id="rId3" Type="http://schemas.openxmlformats.org/officeDocument/2006/relationships/image" Target="../media/image24.png"/><Relationship Id="rId7" Type="http://schemas.openxmlformats.org/officeDocument/2006/relationships/image" Target="../media/image29.svg"/><Relationship Id="rId12" Type="http://schemas.openxmlformats.org/officeDocument/2006/relationships/image" Target="../media/image32.svg"/><Relationship Id="rId17" Type="http://schemas.openxmlformats.org/officeDocument/2006/relationships/image" Target="../media/image25.png"/><Relationship Id="rId2" Type="http://schemas.openxmlformats.org/officeDocument/2006/relationships/image" Target="../media/image1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11" Type="http://schemas.openxmlformats.org/officeDocument/2006/relationships/image" Target="../media/image31.png"/><Relationship Id="rId5" Type="http://schemas.openxmlformats.org/officeDocument/2006/relationships/image" Target="../media/image27.jpg"/><Relationship Id="rId15" Type="http://schemas.openxmlformats.org/officeDocument/2006/relationships/image" Target="../media/image2.png"/><Relationship Id="rId10" Type="http://schemas.openxmlformats.org/officeDocument/2006/relationships/image" Target="../media/image22.png"/><Relationship Id="rId4" Type="http://schemas.openxmlformats.org/officeDocument/2006/relationships/image" Target="../media/image26.jpg"/><Relationship Id="rId9" Type="http://schemas.openxmlformats.org/officeDocument/2006/relationships/image" Target="../media/image1.png"/><Relationship Id="rId14" Type="http://schemas.openxmlformats.org/officeDocument/2006/relationships/image" Target="../media/image3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13" Type="http://schemas.openxmlformats.org/officeDocument/2006/relationships/image" Target="../media/image9.png"/><Relationship Id="rId3" Type="http://schemas.openxmlformats.org/officeDocument/2006/relationships/image" Target="../media/image24.png"/><Relationship Id="rId7" Type="http://schemas.openxmlformats.org/officeDocument/2006/relationships/image" Target="../media/image29.svg"/><Relationship Id="rId12" Type="http://schemas.openxmlformats.org/officeDocument/2006/relationships/image" Target="../media/image32.svg"/><Relationship Id="rId17" Type="http://schemas.openxmlformats.org/officeDocument/2006/relationships/image" Target="../media/image25.png"/><Relationship Id="rId2" Type="http://schemas.openxmlformats.org/officeDocument/2006/relationships/image" Target="../media/image1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11" Type="http://schemas.openxmlformats.org/officeDocument/2006/relationships/image" Target="../media/image31.png"/><Relationship Id="rId5" Type="http://schemas.openxmlformats.org/officeDocument/2006/relationships/image" Target="../media/image27.jpg"/><Relationship Id="rId15" Type="http://schemas.openxmlformats.org/officeDocument/2006/relationships/image" Target="../media/image2.png"/><Relationship Id="rId10" Type="http://schemas.openxmlformats.org/officeDocument/2006/relationships/image" Target="../media/image22.png"/><Relationship Id="rId4" Type="http://schemas.openxmlformats.org/officeDocument/2006/relationships/image" Target="../media/image26.jpg"/><Relationship Id="rId9" Type="http://schemas.openxmlformats.org/officeDocument/2006/relationships/image" Target="../media/image1.png"/><Relationship Id="rId14" Type="http://schemas.openxmlformats.org/officeDocument/2006/relationships/image" Target="../media/image3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2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7.jpg"/><Relationship Id="rId12" Type="http://schemas.openxmlformats.org/officeDocument/2006/relationships/image" Target="../media/image22.png"/><Relationship Id="rId17" Type="http://schemas.openxmlformats.org/officeDocument/2006/relationships/image" Target="../media/image2.png"/><Relationship Id="rId2" Type="http://schemas.openxmlformats.org/officeDocument/2006/relationships/video" Target="../media/media1.mp4"/><Relationship Id="rId16" Type="http://schemas.openxmlformats.org/officeDocument/2006/relationships/image" Target="../media/image33.svg"/><Relationship Id="rId20" Type="http://schemas.openxmlformats.org/officeDocument/2006/relationships/image" Target="../media/image34.png"/><Relationship Id="rId1" Type="http://schemas.microsoft.com/office/2007/relationships/media" Target="../media/media1.mp4"/><Relationship Id="rId6" Type="http://schemas.openxmlformats.org/officeDocument/2006/relationships/image" Target="../media/image26.jpg"/><Relationship Id="rId11" Type="http://schemas.openxmlformats.org/officeDocument/2006/relationships/image" Target="../media/image1.png"/><Relationship Id="rId5" Type="http://schemas.openxmlformats.org/officeDocument/2006/relationships/image" Target="../media/image24.png"/><Relationship Id="rId15" Type="http://schemas.openxmlformats.org/officeDocument/2006/relationships/image" Target="../media/image9.png"/><Relationship Id="rId10" Type="http://schemas.openxmlformats.org/officeDocument/2006/relationships/image" Target="../media/image30.jpg"/><Relationship Id="rId19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9.svg"/><Relationship Id="rId14" Type="http://schemas.openxmlformats.org/officeDocument/2006/relationships/image" Target="../media/image3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13" Type="http://schemas.openxmlformats.org/officeDocument/2006/relationships/image" Target="../media/image9.png"/><Relationship Id="rId3" Type="http://schemas.openxmlformats.org/officeDocument/2006/relationships/image" Target="../media/image24.png"/><Relationship Id="rId7" Type="http://schemas.openxmlformats.org/officeDocument/2006/relationships/image" Target="../media/image29.svg"/><Relationship Id="rId12" Type="http://schemas.openxmlformats.org/officeDocument/2006/relationships/image" Target="../media/image32.svg"/><Relationship Id="rId17" Type="http://schemas.openxmlformats.org/officeDocument/2006/relationships/image" Target="../media/image25.png"/><Relationship Id="rId2" Type="http://schemas.openxmlformats.org/officeDocument/2006/relationships/image" Target="../media/image1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11" Type="http://schemas.openxmlformats.org/officeDocument/2006/relationships/image" Target="../media/image31.png"/><Relationship Id="rId5" Type="http://schemas.openxmlformats.org/officeDocument/2006/relationships/image" Target="../media/image27.jpg"/><Relationship Id="rId15" Type="http://schemas.openxmlformats.org/officeDocument/2006/relationships/image" Target="../media/image2.png"/><Relationship Id="rId10" Type="http://schemas.openxmlformats.org/officeDocument/2006/relationships/image" Target="../media/image22.png"/><Relationship Id="rId4" Type="http://schemas.openxmlformats.org/officeDocument/2006/relationships/image" Target="../media/image26.jpg"/><Relationship Id="rId9" Type="http://schemas.openxmlformats.org/officeDocument/2006/relationships/image" Target="../media/image1.png"/><Relationship Id="rId14" Type="http://schemas.openxmlformats.org/officeDocument/2006/relationships/image" Target="../media/image3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2.svg"/><Relationship Id="rId3" Type="http://schemas.openxmlformats.org/officeDocument/2006/relationships/image" Target="../media/image5.jpg"/><Relationship Id="rId7" Type="http://schemas.openxmlformats.org/officeDocument/2006/relationships/image" Target="../media/image2.png"/><Relationship Id="rId12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11" Type="http://schemas.openxmlformats.org/officeDocument/2006/relationships/image" Target="../media/image10.sv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7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1.wdp"/><Relationship Id="rId18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12" Type="http://schemas.openxmlformats.org/officeDocument/2006/relationships/image" Target="../media/image17.png"/><Relationship Id="rId17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0.svg"/><Relationship Id="rId20" Type="http://schemas.openxmlformats.org/officeDocument/2006/relationships/image" Target="../media/image7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11" Type="http://schemas.openxmlformats.org/officeDocument/2006/relationships/hyperlink" Target="https://www.flickr.com/photos/frans16611/12309620954/in/gallery-flickr-72157640975627185/" TargetMode="External"/><Relationship Id="rId5" Type="http://schemas.openxmlformats.org/officeDocument/2006/relationships/image" Target="../media/image4.jpg"/><Relationship Id="rId15" Type="http://schemas.openxmlformats.org/officeDocument/2006/relationships/image" Target="../media/image9.png"/><Relationship Id="rId10" Type="http://schemas.openxmlformats.org/officeDocument/2006/relationships/image" Target="../media/image16.jpg"/><Relationship Id="rId19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15.png"/><Relationship Id="rId14" Type="http://schemas.openxmlformats.org/officeDocument/2006/relationships/hyperlink" Target="https://www.peakpx.com/en/hd-wallpaper-desktop-kcktc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0.jpeg"/><Relationship Id="rId1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12" Type="http://schemas.openxmlformats.org/officeDocument/2006/relationships/hyperlink" Target="https://www.peakpx.com/en/hd-wallpaper-desktop-kcktc" TargetMode="External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image" Target="../media/image22.png"/><Relationship Id="rId20" Type="http://schemas.openxmlformats.org/officeDocument/2006/relationships/image" Target="../media/image12.sv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11" Type="http://schemas.microsoft.com/office/2007/relationships/hdphoto" Target="../media/hdphoto1.wdp"/><Relationship Id="rId5" Type="http://schemas.openxmlformats.org/officeDocument/2006/relationships/image" Target="../media/image15.png"/><Relationship Id="rId15" Type="http://schemas.openxmlformats.org/officeDocument/2006/relationships/hyperlink" Target="https://www.pxfuel.com/en/free-photo-ocbyb" TargetMode="External"/><Relationship Id="rId10" Type="http://schemas.openxmlformats.org/officeDocument/2006/relationships/image" Target="../media/image17.png"/><Relationship Id="rId19" Type="http://schemas.openxmlformats.org/officeDocument/2006/relationships/image" Target="../media/image11.png"/><Relationship Id="rId4" Type="http://schemas.openxmlformats.org/officeDocument/2006/relationships/image" Target="../media/image18.png"/><Relationship Id="rId9" Type="http://schemas.openxmlformats.org/officeDocument/2006/relationships/hyperlink" Target="https://www.flickr.com/photos/frans16611/12309620954/in/gallery-flickr-72157640975627185/" TargetMode="External"/><Relationship Id="rId14" Type="http://schemas.openxmlformats.org/officeDocument/2006/relationships/image" Target="../media/image21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13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20.jpeg"/><Relationship Id="rId12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11" Type="http://schemas.openxmlformats.org/officeDocument/2006/relationships/hyperlink" Target="https://www.flickr.com/photos/frans16611/12309620954/in/gallery-flickr-72157640975627185/" TargetMode="External"/><Relationship Id="rId5" Type="http://schemas.openxmlformats.org/officeDocument/2006/relationships/image" Target="../media/image15.png"/><Relationship Id="rId15" Type="http://schemas.openxmlformats.org/officeDocument/2006/relationships/image" Target="../media/image24.png"/><Relationship Id="rId10" Type="http://schemas.openxmlformats.org/officeDocument/2006/relationships/image" Target="../media/image16.jpg"/><Relationship Id="rId4" Type="http://schemas.openxmlformats.org/officeDocument/2006/relationships/image" Target="../media/image23.png"/><Relationship Id="rId9" Type="http://schemas.openxmlformats.org/officeDocument/2006/relationships/hyperlink" Target="https://www.pxfuel.com/en/free-photo-ocbyb" TargetMode="External"/><Relationship Id="rId14" Type="http://schemas.openxmlformats.org/officeDocument/2006/relationships/hyperlink" Target="https://www.peakpx.com/en/hd-wallpaper-desktop-kcktc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2.png"/><Relationship Id="rId7" Type="http://schemas.openxmlformats.org/officeDocument/2006/relationships/image" Target="../media/image20.jpeg"/><Relationship Id="rId12" Type="http://schemas.openxmlformats.org/officeDocument/2006/relationships/image" Target="../media/image2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11" Type="http://schemas.openxmlformats.org/officeDocument/2006/relationships/image" Target="../media/image26.jpg"/><Relationship Id="rId5" Type="http://schemas.openxmlformats.org/officeDocument/2006/relationships/image" Target="../media/image25.png"/><Relationship Id="rId10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hyperlink" Target="https://www.pxfuel.com/en/free-photo-ocbyb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11" Type="http://schemas.openxmlformats.org/officeDocument/2006/relationships/image" Target="../media/image29.svg"/><Relationship Id="rId5" Type="http://schemas.openxmlformats.org/officeDocument/2006/relationships/image" Target="../media/image25.png"/><Relationship Id="rId10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7A4BFA-7ADC-7355-405F-6DC8E229F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D4A70B9-0D77-4638-E288-E84A906CCC6D}"/>
              </a:ext>
            </a:extLst>
          </p:cNvPr>
          <p:cNvGrpSpPr/>
          <p:nvPr/>
        </p:nvGrpSpPr>
        <p:grpSpPr>
          <a:xfrm rot="11198909">
            <a:off x="6528831" y="4045139"/>
            <a:ext cx="214184" cy="232439"/>
            <a:chOff x="5159283" y="2861379"/>
            <a:chExt cx="936717" cy="108650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F2A3EF9-A5CA-C002-F6F5-0ECE38E5C712}"/>
                </a:ext>
              </a:extLst>
            </p:cNvPr>
            <p:cNvSpPr/>
            <p:nvPr/>
          </p:nvSpPr>
          <p:spPr>
            <a:xfrm>
              <a:off x="5389718" y="2861379"/>
              <a:ext cx="675613" cy="672227"/>
            </a:xfrm>
            <a:prstGeom prst="ellipse">
              <a:avLst/>
            </a:prstGeom>
            <a:solidFill>
              <a:srgbClr val="1DB954"/>
            </a:solidFill>
            <a:ln>
              <a:noFill/>
            </a:ln>
            <a:scene3d>
              <a:camera prst="orthographicFront">
                <a:rot lat="0" lon="0" rev="0"/>
              </a:camera>
              <a:lightRig rig="morning" dir="t">
                <a:rot lat="0" lon="0" rev="6000000"/>
              </a:lightRig>
            </a:scene3d>
            <a:sp3d z="69850" prstMaterial="plastic">
              <a:bevelT w="127000" h="44450"/>
              <a:bevelB w="298450" h="17145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A5FFD630-A940-F880-4C0A-63BF6F38E309}"/>
                </a:ext>
              </a:extLst>
            </p:cNvPr>
            <p:cNvSpPr/>
            <p:nvPr/>
          </p:nvSpPr>
          <p:spPr>
            <a:xfrm rot="21007157">
              <a:off x="5159283" y="3085598"/>
              <a:ext cx="936717" cy="672773"/>
            </a:xfrm>
            <a:prstGeom prst="arc">
              <a:avLst>
                <a:gd name="adj1" fmla="val 15593273"/>
                <a:gd name="adj2" fmla="val 19909237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889E9A73-8D39-FDA5-D905-1733EAA5979E}"/>
                </a:ext>
              </a:extLst>
            </p:cNvPr>
            <p:cNvSpPr/>
            <p:nvPr/>
          </p:nvSpPr>
          <p:spPr>
            <a:xfrm rot="21284907">
              <a:off x="5272252" y="3177683"/>
              <a:ext cx="805784" cy="672773"/>
            </a:xfrm>
            <a:prstGeom prst="arc">
              <a:avLst>
                <a:gd name="adj1" fmla="val 15222400"/>
                <a:gd name="adj2" fmla="val 19057603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8D1A441A-AAB7-F7CD-BB8B-7F71721A45EE}"/>
                </a:ext>
              </a:extLst>
            </p:cNvPr>
            <p:cNvSpPr/>
            <p:nvPr/>
          </p:nvSpPr>
          <p:spPr>
            <a:xfrm rot="21205801">
              <a:off x="5351861" y="3275114"/>
              <a:ext cx="676261" cy="672773"/>
            </a:xfrm>
            <a:prstGeom prst="arc">
              <a:avLst>
                <a:gd name="adj1" fmla="val 15329837"/>
                <a:gd name="adj2" fmla="val 18498170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Arc 10">
            <a:extLst>
              <a:ext uri="{FF2B5EF4-FFF2-40B4-BE49-F238E27FC236}">
                <a16:creationId xmlns:a16="http://schemas.microsoft.com/office/drawing/2014/main" id="{CBC39446-8E09-CD3B-F148-51D787A05483}"/>
              </a:ext>
            </a:extLst>
          </p:cNvPr>
          <p:cNvSpPr/>
          <p:nvPr/>
        </p:nvSpPr>
        <p:spPr>
          <a:xfrm rot="10606066">
            <a:off x="5520694" y="3023645"/>
            <a:ext cx="689381" cy="663645"/>
          </a:xfrm>
          <a:prstGeom prst="arc">
            <a:avLst>
              <a:gd name="adj1" fmla="val 15593273"/>
              <a:gd name="adj2" fmla="val 13946416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DB6C85CD-D663-FFF2-1F44-3F60440DDEAD}"/>
              </a:ext>
            </a:extLst>
          </p:cNvPr>
          <p:cNvSpPr/>
          <p:nvPr/>
        </p:nvSpPr>
        <p:spPr>
          <a:xfrm rot="10883816">
            <a:off x="5797155" y="3081914"/>
            <a:ext cx="605258" cy="594242"/>
          </a:xfrm>
          <a:prstGeom prst="arc">
            <a:avLst>
              <a:gd name="adj1" fmla="val 15577122"/>
              <a:gd name="adj2" fmla="val 13401050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F06E4A1-1BA8-3A14-D67D-16639D9917F5}"/>
              </a:ext>
            </a:extLst>
          </p:cNvPr>
          <p:cNvSpPr/>
          <p:nvPr/>
        </p:nvSpPr>
        <p:spPr>
          <a:xfrm rot="10804710">
            <a:off x="5963516" y="3296581"/>
            <a:ext cx="516733" cy="514862"/>
          </a:xfrm>
          <a:prstGeom prst="arc">
            <a:avLst>
              <a:gd name="adj1" fmla="val 16098141"/>
              <a:gd name="adj2" fmla="val 13017037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239CD83-BDC3-0E57-C994-B5A1ED35117F}"/>
              </a:ext>
            </a:extLst>
          </p:cNvPr>
          <p:cNvSpPr/>
          <p:nvPr/>
        </p:nvSpPr>
        <p:spPr>
          <a:xfrm rot="18177412" flipH="1" flipV="1">
            <a:off x="4299094" y="2484082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Gathering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D3DCDB-0882-F5F9-2F79-D1AF82A52B3A}"/>
              </a:ext>
            </a:extLst>
          </p:cNvPr>
          <p:cNvSpPr/>
          <p:nvPr/>
        </p:nvSpPr>
        <p:spPr>
          <a:xfrm rot="18177412" flipH="1" flipV="1">
            <a:off x="5937115" y="1592302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Refining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065EC0E-A1C2-4649-9C13-3243D2CEB3A4}"/>
              </a:ext>
            </a:extLst>
          </p:cNvPr>
          <p:cNvSpPr/>
          <p:nvPr/>
        </p:nvSpPr>
        <p:spPr>
          <a:xfrm rot="18177412" flipH="1" flipV="1">
            <a:off x="7631799" y="2622256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Exploratory</a:t>
            </a:r>
          </a:p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Analysis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BAF6B1D-2F3C-3571-17D1-46ADCC74DE87}"/>
              </a:ext>
            </a:extLst>
          </p:cNvPr>
          <p:cNvSpPr/>
          <p:nvPr/>
        </p:nvSpPr>
        <p:spPr>
          <a:xfrm rot="18177412" flipH="1" flipV="1">
            <a:off x="7461491" y="4511524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Modelling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C4558F0-2B27-9092-29D2-F4D08C1525E2}"/>
              </a:ext>
            </a:extLst>
          </p:cNvPr>
          <p:cNvSpPr/>
          <p:nvPr/>
        </p:nvSpPr>
        <p:spPr>
          <a:xfrm rot="18177412" flipH="1" flipV="1">
            <a:off x="5968666" y="5400533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Model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Evaluation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B2B8F72-AE79-B009-15BE-7F68F8D0C242}"/>
              </a:ext>
            </a:extLst>
          </p:cNvPr>
          <p:cNvSpPr/>
          <p:nvPr/>
        </p:nvSpPr>
        <p:spPr>
          <a:xfrm rot="18177412" flipH="1" flipV="1">
            <a:off x="4408526" y="4726385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Deployment</a:t>
            </a:r>
            <a:endParaRPr lang="en-US" sz="1600" b="1" dirty="0">
              <a:solidFill>
                <a:srgbClr val="21212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2D18C5-2F87-3AA1-EE08-A42CBE7B405F}"/>
              </a:ext>
            </a:extLst>
          </p:cNvPr>
          <p:cNvSpPr/>
          <p:nvPr/>
        </p:nvSpPr>
        <p:spPr>
          <a:xfrm>
            <a:off x="3044062" y="1191459"/>
            <a:ext cx="6092650" cy="5240676"/>
          </a:xfrm>
          <a:prstGeom prst="ellipse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522303-2FE7-9E22-212C-2C5E3A55F966}"/>
              </a:ext>
            </a:extLst>
          </p:cNvPr>
          <p:cNvSpPr/>
          <p:nvPr/>
        </p:nvSpPr>
        <p:spPr>
          <a:xfrm>
            <a:off x="3805770" y="1017543"/>
            <a:ext cx="4788310" cy="4748980"/>
          </a:xfrm>
          <a:prstGeom prst="ellipse">
            <a:avLst/>
          </a:prstGeom>
          <a:solidFill>
            <a:srgbClr val="1DB954"/>
          </a:solid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330200" h="2540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9F35E97E-1545-F1B9-FED9-22D97C8E4FF4}"/>
              </a:ext>
            </a:extLst>
          </p:cNvPr>
          <p:cNvSpPr/>
          <p:nvPr/>
        </p:nvSpPr>
        <p:spPr>
          <a:xfrm rot="21004603">
            <a:off x="2502220" y="2518646"/>
            <a:ext cx="6092009" cy="4285622"/>
          </a:xfrm>
          <a:prstGeom prst="arc">
            <a:avLst>
              <a:gd name="adj1" fmla="val 15593273"/>
              <a:gd name="adj2" fmla="val 19909237"/>
            </a:avLst>
          </a:prstGeom>
          <a:noFill/>
          <a:ln w="55245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019CDB52-46E6-02CB-564D-1F40F6439DB2}"/>
              </a:ext>
            </a:extLst>
          </p:cNvPr>
          <p:cNvSpPr/>
          <p:nvPr/>
        </p:nvSpPr>
        <p:spPr>
          <a:xfrm rot="21282353">
            <a:off x="3166316" y="3248055"/>
            <a:ext cx="5240475" cy="4285622"/>
          </a:xfrm>
          <a:prstGeom prst="arc">
            <a:avLst>
              <a:gd name="adj1" fmla="val 15222400"/>
              <a:gd name="adj2" fmla="val 19057603"/>
            </a:avLst>
          </a:prstGeom>
          <a:noFill/>
          <a:ln w="50800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939FE09A-5494-8565-BB66-CF66CDA4AB6C}"/>
              </a:ext>
            </a:extLst>
          </p:cNvPr>
          <p:cNvSpPr/>
          <p:nvPr/>
        </p:nvSpPr>
        <p:spPr>
          <a:xfrm rot="21203247">
            <a:off x="3694877" y="4017324"/>
            <a:ext cx="4398114" cy="4285622"/>
          </a:xfrm>
          <a:prstGeom prst="arc">
            <a:avLst>
              <a:gd name="adj1" fmla="val 15329837"/>
              <a:gd name="adj2" fmla="val 18498170"/>
            </a:avLst>
          </a:prstGeom>
          <a:noFill/>
          <a:ln w="50800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47D695-2CB7-BBFD-3451-AE0C0BBFC69A}"/>
              </a:ext>
            </a:extLst>
          </p:cNvPr>
          <p:cNvSpPr txBox="1"/>
          <p:nvPr/>
        </p:nvSpPr>
        <p:spPr>
          <a:xfrm>
            <a:off x="12511871" y="1720840"/>
            <a:ext cx="5300869" cy="34163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5400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Real-Time Trend Analysis </a:t>
            </a:r>
            <a:r>
              <a:rPr lang="en-US" sz="5400" b="0" i="0" dirty="0">
                <a:solidFill>
                  <a:srgbClr val="1DB954"/>
                </a:solidFill>
                <a:effectLst/>
                <a:latin typeface="Arial Rounded MT Bold" panose="020F0704030504030204" pitchFamily="34" charset="0"/>
              </a:rPr>
              <a:t>Pipeline </a:t>
            </a:r>
            <a:r>
              <a:rPr lang="en-US" sz="5400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for Spotify</a:t>
            </a:r>
            <a:endParaRPr lang="en-US" sz="7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374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684">
        <p159:morph option="byObject"/>
      </p:transition>
    </mc:Choice>
    <mc:Fallback>
      <p:transition spd="slow" advTm="26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5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5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5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7" grpId="0" animBg="1"/>
      <p:bldP spid="29" grpId="0" animBg="1"/>
      <p:bldP spid="3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B6B8FD8F-F825-55E3-A3F9-ECB835A81C64}"/>
              </a:ext>
            </a:extLst>
          </p:cNvPr>
          <p:cNvGrpSpPr/>
          <p:nvPr/>
        </p:nvGrpSpPr>
        <p:grpSpPr>
          <a:xfrm>
            <a:off x="8640711" y="4870173"/>
            <a:ext cx="3521912" cy="2401755"/>
            <a:chOff x="3071135" y="998650"/>
            <a:chExt cx="2922104" cy="2882347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E7A3E62-3FCE-B86D-7DC6-EA7C58BBF40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3" name="Rectangle: Top Corners Rounded 32">
              <a:extLst>
                <a:ext uri="{FF2B5EF4-FFF2-40B4-BE49-F238E27FC236}">
                  <a16:creationId xmlns:a16="http://schemas.microsoft.com/office/drawing/2014/main" id="{CA3F7F89-A2E5-800B-D389-BC3374DD7BCA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2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6" y="6672662"/>
            <a:ext cx="3381693" cy="52587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7394163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6828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987826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9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2005488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2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5819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284190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700759" y="125481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7C00F539-11F5-DA56-6466-831707135704}"/>
              </a:ext>
            </a:extLst>
          </p:cNvPr>
          <p:cNvSpPr txBox="1"/>
          <p:nvPr/>
        </p:nvSpPr>
        <p:spPr>
          <a:xfrm>
            <a:off x="-7521583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511125-1B01-730F-56E2-385EE57113F6}"/>
              </a:ext>
            </a:extLst>
          </p:cNvPr>
          <p:cNvGrpSpPr/>
          <p:nvPr/>
        </p:nvGrpSpPr>
        <p:grpSpPr>
          <a:xfrm>
            <a:off x="498376" y="8024291"/>
            <a:ext cx="11185765" cy="4578668"/>
            <a:chOff x="498376" y="1157327"/>
            <a:chExt cx="11185765" cy="4578668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E277B65-9E94-4D5D-E5EF-76837393D792}"/>
                </a:ext>
              </a:extLst>
            </p:cNvPr>
            <p:cNvSpPr/>
            <p:nvPr/>
          </p:nvSpPr>
          <p:spPr>
            <a:xfrm>
              <a:off x="498376" y="1157327"/>
              <a:ext cx="11185765" cy="4578668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8" name="Picture 27" descr="A diagram of a company&#10;&#10;Description automatically generated">
              <a:extLst>
                <a:ext uri="{FF2B5EF4-FFF2-40B4-BE49-F238E27FC236}">
                  <a16:creationId xmlns:a16="http://schemas.microsoft.com/office/drawing/2014/main" id="{9BA7A61F-46BC-A7A3-2D36-11BDAF0AE6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733" r="18530" b="16175"/>
            <a:stretch/>
          </p:blipFill>
          <p:spPr>
            <a:xfrm>
              <a:off x="790803" y="1594423"/>
              <a:ext cx="10600910" cy="3651630"/>
            </a:xfrm>
            <a:prstGeom prst="roundRect">
              <a:avLst>
                <a:gd name="adj" fmla="val 7829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6455501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697">
        <p159:morph option="byObject"/>
      </p:transition>
    </mc:Choice>
    <mc:Fallback>
      <p:transition spd="slow" advTm="5697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B6B8FD8F-F825-55E3-A3F9-ECB835A81C64}"/>
              </a:ext>
            </a:extLst>
          </p:cNvPr>
          <p:cNvGrpSpPr/>
          <p:nvPr/>
        </p:nvGrpSpPr>
        <p:grpSpPr>
          <a:xfrm>
            <a:off x="8640711" y="4870173"/>
            <a:ext cx="3521912" cy="2401755"/>
            <a:chOff x="3071135" y="998650"/>
            <a:chExt cx="2922104" cy="2882347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E7A3E62-3FCE-B86D-7DC6-EA7C58BBF40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3" name="Rectangle: Top Corners Rounded 32">
              <a:extLst>
                <a:ext uri="{FF2B5EF4-FFF2-40B4-BE49-F238E27FC236}">
                  <a16:creationId xmlns:a16="http://schemas.microsoft.com/office/drawing/2014/main" id="{CA3F7F89-A2E5-800B-D389-BC3374DD7BCA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2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3582016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7583210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6828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987826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9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2005488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2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9278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700759" y="125481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7C00F539-11F5-DA56-6466-831707135704}"/>
              </a:ext>
            </a:extLst>
          </p:cNvPr>
          <p:cNvSpPr txBox="1"/>
          <p:nvPr/>
        </p:nvSpPr>
        <p:spPr>
          <a:xfrm>
            <a:off x="-7521583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C6D3CF3-29C6-11B0-5B3B-B8B238C97FE6}"/>
              </a:ext>
            </a:extLst>
          </p:cNvPr>
          <p:cNvGrpSpPr/>
          <p:nvPr/>
        </p:nvGrpSpPr>
        <p:grpSpPr>
          <a:xfrm>
            <a:off x="498376" y="1157327"/>
            <a:ext cx="11185765" cy="4578668"/>
            <a:chOff x="498376" y="1157327"/>
            <a:chExt cx="11185765" cy="4578668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498376" y="1157327"/>
              <a:ext cx="11185765" cy="4578668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36" name="Picture 35" descr="A diagram of a company&#10;&#10;Description automatically generated">
              <a:extLst>
                <a:ext uri="{FF2B5EF4-FFF2-40B4-BE49-F238E27FC236}">
                  <a16:creationId xmlns:a16="http://schemas.microsoft.com/office/drawing/2014/main" id="{87E1E824-7CB4-5CCC-9D86-BD6832B3DE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733" r="18530" b="16175"/>
            <a:stretch/>
          </p:blipFill>
          <p:spPr>
            <a:xfrm>
              <a:off x="790803" y="1594423"/>
              <a:ext cx="10600910" cy="3651630"/>
            </a:xfrm>
            <a:prstGeom prst="roundRect">
              <a:avLst>
                <a:gd name="adj" fmla="val 7829"/>
              </a:avLst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34AA0F-859C-64ED-EF57-5B7922D3DE88}"/>
              </a:ext>
            </a:extLst>
          </p:cNvPr>
          <p:cNvGrpSpPr/>
          <p:nvPr/>
        </p:nvGrpSpPr>
        <p:grpSpPr>
          <a:xfrm>
            <a:off x="1692681" y="7330441"/>
            <a:ext cx="8994225" cy="5408414"/>
            <a:chOff x="1692681" y="284190"/>
            <a:chExt cx="8994225" cy="5408414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2A6E692-2D49-3816-12A4-BC4B274A1394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F3ACF92C-E112-070D-04AC-3BF8501414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322549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693">
        <p159:morph option="byObject"/>
      </p:transition>
    </mc:Choice>
    <mc:Fallback>
      <p:transition spd="slow" advTm="5693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-10251229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5368771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4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15386433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299073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13274925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3116216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19" name="Picture 18" descr="A diagram of a company&#10;&#10;Description automatically generated">
            <a:extLst>
              <a:ext uri="{FF2B5EF4-FFF2-40B4-BE49-F238E27FC236}">
                <a16:creationId xmlns:a16="http://schemas.microsoft.com/office/drawing/2014/main" id="{30F00586-0399-3159-7958-CEB8833C85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3" r="18283" b="15587"/>
          <a:stretch/>
        </p:blipFill>
        <p:spPr>
          <a:xfrm>
            <a:off x="8534400" y="766730"/>
            <a:ext cx="10405312" cy="3164356"/>
          </a:xfrm>
          <a:prstGeom prst="roundRect">
            <a:avLst>
              <a:gd name="adj" fmla="val 5091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59F8388-5D25-10DF-8DA8-1C8A788606E5}"/>
              </a:ext>
            </a:extLst>
          </p:cNvPr>
          <p:cNvGrpSpPr/>
          <p:nvPr/>
        </p:nvGrpSpPr>
        <p:grpSpPr>
          <a:xfrm>
            <a:off x="-481263" y="403654"/>
            <a:ext cx="9163944" cy="3823481"/>
            <a:chOff x="-481263" y="403654"/>
            <a:chExt cx="9163944" cy="382348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CA318D-881C-AAAD-3913-113325A0D259}"/>
                </a:ext>
              </a:extLst>
            </p:cNvPr>
            <p:cNvSpPr/>
            <p:nvPr/>
          </p:nvSpPr>
          <p:spPr>
            <a:xfrm>
              <a:off x="-481263" y="470681"/>
              <a:ext cx="9023901" cy="3756454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F89149B-42D3-20A2-7911-DACA0395D005}"/>
                </a:ext>
              </a:extLst>
            </p:cNvPr>
            <p:cNvSpPr/>
            <p:nvPr/>
          </p:nvSpPr>
          <p:spPr>
            <a:xfrm>
              <a:off x="8542638" y="403654"/>
              <a:ext cx="140043" cy="3760781"/>
            </a:xfrm>
            <a:prstGeom prst="rect">
              <a:avLst/>
            </a:prstGeom>
            <a:solidFill>
              <a:srgbClr val="121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2D13701-7E23-7E58-8B81-8285B46A4EBE}"/>
              </a:ext>
            </a:extLst>
          </p:cNvPr>
          <p:cNvSpPr/>
          <p:nvPr/>
        </p:nvSpPr>
        <p:spPr>
          <a:xfrm>
            <a:off x="12147299" y="395415"/>
            <a:ext cx="140043" cy="3760781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2AE65F8-0438-F337-DB06-641E050CE868}"/>
              </a:ext>
            </a:extLst>
          </p:cNvPr>
          <p:cNvGrpSpPr/>
          <p:nvPr/>
        </p:nvGrpSpPr>
        <p:grpSpPr>
          <a:xfrm>
            <a:off x="8625387" y="4834314"/>
            <a:ext cx="3521912" cy="2401755"/>
            <a:chOff x="3071135" y="998650"/>
            <a:chExt cx="2922104" cy="28823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699DFF2-C149-84CB-DAF5-CFC2646B1EA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4" name="Rectangle: Top Corners Rounded 33">
              <a:extLst>
                <a:ext uri="{FF2B5EF4-FFF2-40B4-BE49-F238E27FC236}">
                  <a16:creationId xmlns:a16="http://schemas.microsoft.com/office/drawing/2014/main" id="{3B1CB98B-72F9-9E07-5DD2-57D0B02D071D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1789F37-3FCC-FBF1-E937-69ED3EEACCCC}"/>
              </a:ext>
            </a:extLst>
          </p:cNvPr>
          <p:cNvSpPr/>
          <p:nvPr/>
        </p:nvSpPr>
        <p:spPr>
          <a:xfrm>
            <a:off x="930728" y="872827"/>
            <a:ext cx="7105135" cy="5131124"/>
          </a:xfrm>
          <a:prstGeom prst="roundRect">
            <a:avLst>
              <a:gd name="adj" fmla="val 5348"/>
            </a:avLst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205B816-062D-C998-FF7E-B6FE7E089EB2}"/>
              </a:ext>
            </a:extLst>
          </p:cNvPr>
          <p:cNvSpPr txBox="1"/>
          <p:nvPr/>
        </p:nvSpPr>
        <p:spPr>
          <a:xfrm>
            <a:off x="1369330" y="1836595"/>
            <a:ext cx="6391705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Spotify API accesses data about tracks such as title, artist, and popularity.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Python executes custom code to interact with the Spotify API and handle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Amazon CloudWatch triggers Python code to run hourly for regular data updates.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Lambda runs Python functions to process track data efficiently.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Kafka streams or transmits track data in real-time for further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the raw data retrieved from the Spotify API.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Apache Spark processes large volumes of track data quickly and effectively.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cleaned and preprocessed track data after Spark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Crawler automatically infers the structure of the track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Glue manages the data catalog, making it easy to query and analyze.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Athena runs SQL queries on the stored data for insightful analytics.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Plotly creates visualizations of analytics results from Athena queries for easier interpretation.</a:t>
            </a:r>
          </a:p>
          <a:p>
            <a:endParaRPr lang="en-US" sz="1600" dirty="0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1E445F85-FCEB-FAF7-075B-760DA9641398}"/>
              </a:ext>
            </a:extLst>
          </p:cNvPr>
          <p:cNvSpPr/>
          <p:nvPr/>
        </p:nvSpPr>
        <p:spPr>
          <a:xfrm>
            <a:off x="1076183" y="867572"/>
            <a:ext cx="6738469" cy="908748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3AE0CC-709A-D83F-2DB2-73723853BC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0551" y="1056492"/>
            <a:ext cx="6544101" cy="29964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B069B2-9607-BA42-5DD4-D69FCED01478}"/>
              </a:ext>
            </a:extLst>
          </p:cNvPr>
          <p:cNvSpPr/>
          <p:nvPr/>
        </p:nvSpPr>
        <p:spPr>
          <a:xfrm>
            <a:off x="835386" y="5994566"/>
            <a:ext cx="7291344" cy="21982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ACE0EAC9-7BCF-2B16-E65D-6C55B60AC96D}"/>
              </a:ext>
            </a:extLst>
          </p:cNvPr>
          <p:cNvSpPr/>
          <p:nvPr/>
        </p:nvSpPr>
        <p:spPr>
          <a:xfrm rot="10800000">
            <a:off x="1154815" y="5408065"/>
            <a:ext cx="6680418" cy="597181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Music note with solid fill">
            <a:extLst>
              <a:ext uri="{FF2B5EF4-FFF2-40B4-BE49-F238E27FC236}">
                <a16:creationId xmlns:a16="http://schemas.microsoft.com/office/drawing/2014/main" id="{9F52E529-9F09-501A-FB76-CB05027846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93986" y="1349159"/>
            <a:ext cx="457200" cy="457200"/>
          </a:xfrm>
          <a:prstGeom prst="rect">
            <a:avLst/>
          </a:prstGeom>
        </p:spPr>
      </p:pic>
      <p:pic>
        <p:nvPicPr>
          <p:cNvPr id="51" name="Graphic 50" descr="Music note with solid fill">
            <a:extLst>
              <a:ext uri="{FF2B5EF4-FFF2-40B4-BE49-F238E27FC236}">
                <a16:creationId xmlns:a16="http://schemas.microsoft.com/office/drawing/2014/main" id="{C15F14C7-6B31-33D5-6470-64F1074E0E5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365565" y="5364194"/>
            <a:ext cx="457200" cy="4572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35330D7-4117-0D1C-AC45-E48DF7297C45}"/>
              </a:ext>
            </a:extLst>
          </p:cNvPr>
          <p:cNvSpPr/>
          <p:nvPr/>
        </p:nvSpPr>
        <p:spPr>
          <a:xfrm>
            <a:off x="4039661" y="6677918"/>
            <a:ext cx="3699688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7094F4-B370-A612-5874-9C1805621169}"/>
              </a:ext>
            </a:extLst>
          </p:cNvPr>
          <p:cNvSpPr/>
          <p:nvPr/>
        </p:nvSpPr>
        <p:spPr>
          <a:xfrm>
            <a:off x="7702401" y="6647878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92DD5-5351-E073-862D-BE6619562285}"/>
              </a:ext>
            </a:extLst>
          </p:cNvPr>
          <p:cNvSpPr txBox="1"/>
          <p:nvPr/>
        </p:nvSpPr>
        <p:spPr>
          <a:xfrm>
            <a:off x="667377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06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310">
        <p159:morph option="byObject"/>
      </p:transition>
    </mc:Choice>
    <mc:Fallback>
      <p:transition spd="slow" advTm="631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-10251229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5368771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4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15386433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299073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13274925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3116216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19" name="Picture 18" descr="A diagram of a company&#10;&#10;Description automatically generated">
            <a:extLst>
              <a:ext uri="{FF2B5EF4-FFF2-40B4-BE49-F238E27FC236}">
                <a16:creationId xmlns:a16="http://schemas.microsoft.com/office/drawing/2014/main" id="{30F00586-0399-3159-7958-CEB8833C85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3" r="18283" b="15587"/>
          <a:stretch/>
        </p:blipFill>
        <p:spPr>
          <a:xfrm>
            <a:off x="4637327" y="766730"/>
            <a:ext cx="10405312" cy="3164356"/>
          </a:xfrm>
          <a:prstGeom prst="roundRect">
            <a:avLst>
              <a:gd name="adj" fmla="val 5091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59F8388-5D25-10DF-8DA8-1C8A788606E5}"/>
              </a:ext>
            </a:extLst>
          </p:cNvPr>
          <p:cNvGrpSpPr/>
          <p:nvPr/>
        </p:nvGrpSpPr>
        <p:grpSpPr>
          <a:xfrm>
            <a:off x="-481263" y="403654"/>
            <a:ext cx="9163944" cy="3823481"/>
            <a:chOff x="-481263" y="403654"/>
            <a:chExt cx="9163944" cy="382348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CA318D-881C-AAAD-3913-113325A0D259}"/>
                </a:ext>
              </a:extLst>
            </p:cNvPr>
            <p:cNvSpPr/>
            <p:nvPr/>
          </p:nvSpPr>
          <p:spPr>
            <a:xfrm>
              <a:off x="-481263" y="470681"/>
              <a:ext cx="9023901" cy="3756454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F89149B-42D3-20A2-7911-DACA0395D005}"/>
                </a:ext>
              </a:extLst>
            </p:cNvPr>
            <p:cNvSpPr/>
            <p:nvPr/>
          </p:nvSpPr>
          <p:spPr>
            <a:xfrm>
              <a:off x="8542638" y="403654"/>
              <a:ext cx="140043" cy="3760781"/>
            </a:xfrm>
            <a:prstGeom prst="rect">
              <a:avLst/>
            </a:prstGeom>
            <a:solidFill>
              <a:srgbClr val="121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2D13701-7E23-7E58-8B81-8285B46A4EBE}"/>
              </a:ext>
            </a:extLst>
          </p:cNvPr>
          <p:cNvSpPr/>
          <p:nvPr/>
        </p:nvSpPr>
        <p:spPr>
          <a:xfrm>
            <a:off x="12147299" y="395415"/>
            <a:ext cx="140043" cy="3760781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2AE65F8-0438-F337-DB06-641E050CE868}"/>
              </a:ext>
            </a:extLst>
          </p:cNvPr>
          <p:cNvGrpSpPr/>
          <p:nvPr/>
        </p:nvGrpSpPr>
        <p:grpSpPr>
          <a:xfrm>
            <a:off x="8625387" y="4834314"/>
            <a:ext cx="3521912" cy="2401755"/>
            <a:chOff x="3071135" y="998650"/>
            <a:chExt cx="2922104" cy="28823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699DFF2-C149-84CB-DAF5-CFC2646B1EA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4" name="Rectangle: Top Corners Rounded 33">
              <a:extLst>
                <a:ext uri="{FF2B5EF4-FFF2-40B4-BE49-F238E27FC236}">
                  <a16:creationId xmlns:a16="http://schemas.microsoft.com/office/drawing/2014/main" id="{3B1CB98B-72F9-9E07-5DD2-57D0B02D071D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1789F37-3FCC-FBF1-E937-69ED3EEACCCC}"/>
              </a:ext>
            </a:extLst>
          </p:cNvPr>
          <p:cNvSpPr/>
          <p:nvPr/>
        </p:nvSpPr>
        <p:spPr>
          <a:xfrm>
            <a:off x="930728" y="872827"/>
            <a:ext cx="7105135" cy="5131124"/>
          </a:xfrm>
          <a:prstGeom prst="roundRect">
            <a:avLst>
              <a:gd name="adj" fmla="val 5348"/>
            </a:avLst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205B816-062D-C998-FF7E-B6FE7E089EB2}"/>
              </a:ext>
            </a:extLst>
          </p:cNvPr>
          <p:cNvSpPr txBox="1"/>
          <p:nvPr/>
        </p:nvSpPr>
        <p:spPr>
          <a:xfrm>
            <a:off x="1369330" y="-1559736"/>
            <a:ext cx="6391705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Spotify API accesses data about tracks such as title, artist, and popularity.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Python executes custom code to interact with the Spotify API and handle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Amazon CloudWatch triggers Python code to run hourly for regular data updates.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Lambda runs Python functions to process track data efficiently.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Kafka streams or transmits track data in real-time for further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the raw data retrieved from the Spotify API.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Apache Spark processes large volumes of track data quickly and effectively.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cleaned and preprocessed track data after Spark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Crawler automatically infers the structure of the track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Glue manages the data catalog, making it easy to query and analyze.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Athena runs SQL queries on the stored data for insightful analytics.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Plotly creates visualizations of analytics results from Athena queries for easier interpretation.</a:t>
            </a:r>
          </a:p>
          <a:p>
            <a:endParaRPr lang="en-US" sz="1600" dirty="0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1E445F85-FCEB-FAF7-075B-760DA9641398}"/>
              </a:ext>
            </a:extLst>
          </p:cNvPr>
          <p:cNvSpPr/>
          <p:nvPr/>
        </p:nvSpPr>
        <p:spPr>
          <a:xfrm>
            <a:off x="1195373" y="867570"/>
            <a:ext cx="6619279" cy="908749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3AE0CC-709A-D83F-2DB2-73723853BC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70551" y="1056492"/>
            <a:ext cx="6544101" cy="29964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B069B2-9607-BA42-5DD4-D69FCED01478}"/>
              </a:ext>
            </a:extLst>
          </p:cNvPr>
          <p:cNvSpPr/>
          <p:nvPr/>
        </p:nvSpPr>
        <p:spPr>
          <a:xfrm>
            <a:off x="835386" y="5994566"/>
            <a:ext cx="7291344" cy="21982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ACE0EAC9-7BCF-2B16-E65D-6C55B60AC96D}"/>
              </a:ext>
            </a:extLst>
          </p:cNvPr>
          <p:cNvSpPr/>
          <p:nvPr/>
        </p:nvSpPr>
        <p:spPr>
          <a:xfrm rot="10800000">
            <a:off x="1167049" y="5408065"/>
            <a:ext cx="6593985" cy="597181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Music note with solid fill">
            <a:extLst>
              <a:ext uri="{FF2B5EF4-FFF2-40B4-BE49-F238E27FC236}">
                <a16:creationId xmlns:a16="http://schemas.microsoft.com/office/drawing/2014/main" id="{9F52E529-9F09-501A-FB76-CB05027846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393986" y="1349159"/>
            <a:ext cx="457200" cy="457200"/>
          </a:xfrm>
          <a:prstGeom prst="rect">
            <a:avLst/>
          </a:prstGeom>
        </p:spPr>
      </p:pic>
      <p:pic>
        <p:nvPicPr>
          <p:cNvPr id="51" name="Graphic 50" descr="Music note with solid fill">
            <a:extLst>
              <a:ext uri="{FF2B5EF4-FFF2-40B4-BE49-F238E27FC236}">
                <a16:creationId xmlns:a16="http://schemas.microsoft.com/office/drawing/2014/main" id="{C15F14C7-6B31-33D5-6470-64F1074E0E5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365565" y="5364194"/>
            <a:ext cx="457200" cy="4572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35330D7-4117-0D1C-AC45-E48DF7297C45}"/>
              </a:ext>
            </a:extLst>
          </p:cNvPr>
          <p:cNvSpPr/>
          <p:nvPr/>
        </p:nvSpPr>
        <p:spPr>
          <a:xfrm>
            <a:off x="4039660" y="6677918"/>
            <a:ext cx="3942059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7094F4-B370-A612-5874-9C1805621169}"/>
              </a:ext>
            </a:extLst>
          </p:cNvPr>
          <p:cNvSpPr/>
          <p:nvPr/>
        </p:nvSpPr>
        <p:spPr>
          <a:xfrm>
            <a:off x="7930452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92DD5-5351-E073-862D-BE6619562285}"/>
              </a:ext>
            </a:extLst>
          </p:cNvPr>
          <p:cNvSpPr txBox="1"/>
          <p:nvPr/>
        </p:nvSpPr>
        <p:spPr>
          <a:xfrm>
            <a:off x="667377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962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734">
        <p159:morph option="byObject"/>
      </p:transition>
    </mc:Choice>
    <mc:Fallback>
      <p:transition spd="slow" advTm="7734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-10251229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5368771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4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15386433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299073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13274925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3116216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19" name="Picture 18" descr="A diagram of a company&#10;&#10;Description automatically generated">
            <a:extLst>
              <a:ext uri="{FF2B5EF4-FFF2-40B4-BE49-F238E27FC236}">
                <a16:creationId xmlns:a16="http://schemas.microsoft.com/office/drawing/2014/main" id="{30F00586-0399-3159-7958-CEB8833C85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3" r="18283" b="15587"/>
          <a:stretch/>
        </p:blipFill>
        <p:spPr>
          <a:xfrm>
            <a:off x="1741733" y="766730"/>
            <a:ext cx="10405312" cy="3164356"/>
          </a:xfrm>
          <a:prstGeom prst="roundRect">
            <a:avLst>
              <a:gd name="adj" fmla="val 5091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59F8388-5D25-10DF-8DA8-1C8A788606E5}"/>
              </a:ext>
            </a:extLst>
          </p:cNvPr>
          <p:cNvGrpSpPr/>
          <p:nvPr/>
        </p:nvGrpSpPr>
        <p:grpSpPr>
          <a:xfrm>
            <a:off x="-481263" y="403654"/>
            <a:ext cx="9163944" cy="3823481"/>
            <a:chOff x="-481263" y="403654"/>
            <a:chExt cx="9163944" cy="382348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CA318D-881C-AAAD-3913-113325A0D259}"/>
                </a:ext>
              </a:extLst>
            </p:cNvPr>
            <p:cNvSpPr/>
            <p:nvPr/>
          </p:nvSpPr>
          <p:spPr>
            <a:xfrm>
              <a:off x="-481263" y="470681"/>
              <a:ext cx="9023901" cy="3756454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F89149B-42D3-20A2-7911-DACA0395D005}"/>
                </a:ext>
              </a:extLst>
            </p:cNvPr>
            <p:cNvSpPr/>
            <p:nvPr/>
          </p:nvSpPr>
          <p:spPr>
            <a:xfrm>
              <a:off x="8542638" y="403654"/>
              <a:ext cx="140043" cy="3760781"/>
            </a:xfrm>
            <a:prstGeom prst="rect">
              <a:avLst/>
            </a:prstGeom>
            <a:solidFill>
              <a:srgbClr val="121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2D13701-7E23-7E58-8B81-8285B46A4EBE}"/>
              </a:ext>
            </a:extLst>
          </p:cNvPr>
          <p:cNvSpPr/>
          <p:nvPr/>
        </p:nvSpPr>
        <p:spPr>
          <a:xfrm>
            <a:off x="12147299" y="395415"/>
            <a:ext cx="140043" cy="3760781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2AE65F8-0438-F337-DB06-641E050CE868}"/>
              </a:ext>
            </a:extLst>
          </p:cNvPr>
          <p:cNvGrpSpPr/>
          <p:nvPr/>
        </p:nvGrpSpPr>
        <p:grpSpPr>
          <a:xfrm>
            <a:off x="8625387" y="4834314"/>
            <a:ext cx="3521912" cy="2401755"/>
            <a:chOff x="3071135" y="998650"/>
            <a:chExt cx="2922104" cy="28823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699DFF2-C149-84CB-DAF5-CFC2646B1EA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4" name="Rectangle: Top Corners Rounded 33">
              <a:extLst>
                <a:ext uri="{FF2B5EF4-FFF2-40B4-BE49-F238E27FC236}">
                  <a16:creationId xmlns:a16="http://schemas.microsoft.com/office/drawing/2014/main" id="{3B1CB98B-72F9-9E07-5DD2-57D0B02D071D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1789F37-3FCC-FBF1-E937-69ED3EEACCCC}"/>
              </a:ext>
            </a:extLst>
          </p:cNvPr>
          <p:cNvSpPr/>
          <p:nvPr/>
        </p:nvSpPr>
        <p:spPr>
          <a:xfrm>
            <a:off x="930728" y="872827"/>
            <a:ext cx="7105135" cy="5131124"/>
          </a:xfrm>
          <a:prstGeom prst="roundRect">
            <a:avLst>
              <a:gd name="adj" fmla="val 5348"/>
            </a:avLst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205B816-062D-C998-FF7E-B6FE7E089EB2}"/>
              </a:ext>
            </a:extLst>
          </p:cNvPr>
          <p:cNvSpPr txBox="1"/>
          <p:nvPr/>
        </p:nvSpPr>
        <p:spPr>
          <a:xfrm>
            <a:off x="1369330" y="-3453845"/>
            <a:ext cx="6391705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Spotify API accesses data about tracks such as title, artist, and popularity.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Python executes custom code to interact with the Spotify API and handle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Amazon CloudWatch triggers Python code to run hourly for regular data updates.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Lambda runs Python functions to process track data efficiently.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Kafka streams or transmits track data in real-time for further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the raw data retrieved from the Spotify API.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Apache Spark processes large volumes of track data quickly and effectively.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cleaned and preprocessed track data after Spark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Crawler automatically infers the structure of the track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Glue manages the data catalog, making it easy to query and analyze.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Athena runs SQL queries on the stored data for insightful analytics.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Plotly creates visualizations of analytics results from Athena queries for easier interpretation.</a:t>
            </a:r>
          </a:p>
          <a:p>
            <a:endParaRPr lang="en-US" sz="1600" dirty="0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1E445F85-FCEB-FAF7-075B-760DA9641398}"/>
              </a:ext>
            </a:extLst>
          </p:cNvPr>
          <p:cNvSpPr/>
          <p:nvPr/>
        </p:nvSpPr>
        <p:spPr>
          <a:xfrm>
            <a:off x="1290715" y="867572"/>
            <a:ext cx="6470321" cy="908748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3AE0CC-709A-D83F-2DB2-73723853BC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70551" y="1056492"/>
            <a:ext cx="6544101" cy="29964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B069B2-9607-BA42-5DD4-D69FCED01478}"/>
              </a:ext>
            </a:extLst>
          </p:cNvPr>
          <p:cNvSpPr/>
          <p:nvPr/>
        </p:nvSpPr>
        <p:spPr>
          <a:xfrm>
            <a:off x="835386" y="5994566"/>
            <a:ext cx="7291344" cy="21982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ACE0EAC9-7BCF-2B16-E65D-6C55B60AC96D}"/>
              </a:ext>
            </a:extLst>
          </p:cNvPr>
          <p:cNvSpPr/>
          <p:nvPr/>
        </p:nvSpPr>
        <p:spPr>
          <a:xfrm rot="10800000">
            <a:off x="1441877" y="5408065"/>
            <a:ext cx="6074290" cy="597181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Music note with solid fill">
            <a:extLst>
              <a:ext uri="{FF2B5EF4-FFF2-40B4-BE49-F238E27FC236}">
                <a16:creationId xmlns:a16="http://schemas.microsoft.com/office/drawing/2014/main" id="{9F52E529-9F09-501A-FB76-CB05027846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393986" y="1349159"/>
            <a:ext cx="457200" cy="457200"/>
          </a:xfrm>
          <a:prstGeom prst="rect">
            <a:avLst/>
          </a:prstGeom>
        </p:spPr>
      </p:pic>
      <p:pic>
        <p:nvPicPr>
          <p:cNvPr id="51" name="Graphic 50" descr="Music note with solid fill">
            <a:extLst>
              <a:ext uri="{FF2B5EF4-FFF2-40B4-BE49-F238E27FC236}">
                <a16:creationId xmlns:a16="http://schemas.microsoft.com/office/drawing/2014/main" id="{C15F14C7-6B31-33D5-6470-64F1074E0E5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365565" y="5364194"/>
            <a:ext cx="457200" cy="4572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35330D7-4117-0D1C-AC45-E48DF7297C45}"/>
              </a:ext>
            </a:extLst>
          </p:cNvPr>
          <p:cNvSpPr/>
          <p:nvPr/>
        </p:nvSpPr>
        <p:spPr>
          <a:xfrm>
            <a:off x="4039661" y="6677918"/>
            <a:ext cx="4054982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7094F4-B370-A612-5874-9C1805621169}"/>
              </a:ext>
            </a:extLst>
          </p:cNvPr>
          <p:cNvSpPr/>
          <p:nvPr/>
        </p:nvSpPr>
        <p:spPr>
          <a:xfrm>
            <a:off x="8044513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92DD5-5351-E073-862D-BE6619562285}"/>
              </a:ext>
            </a:extLst>
          </p:cNvPr>
          <p:cNvSpPr txBox="1"/>
          <p:nvPr/>
        </p:nvSpPr>
        <p:spPr>
          <a:xfrm>
            <a:off x="667377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0" name="Graphic 39" descr="Close with solid fill">
            <a:extLst>
              <a:ext uri="{FF2B5EF4-FFF2-40B4-BE49-F238E27FC236}">
                <a16:creationId xmlns:a16="http://schemas.microsoft.com/office/drawing/2014/main" id="{EF3270ED-1BAF-7701-84E2-0D388AA6A7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9175703"/>
            <a:ext cx="343100" cy="3431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E2112234-54C6-EE3A-EE30-027310101175}"/>
              </a:ext>
            </a:extLst>
          </p:cNvPr>
          <p:cNvSpPr/>
          <p:nvPr/>
        </p:nvSpPr>
        <p:spPr>
          <a:xfrm>
            <a:off x="-716939" y="10479073"/>
            <a:ext cx="13600265" cy="8101263"/>
          </a:xfrm>
          <a:prstGeom prst="rect">
            <a:avLst/>
          </a:prstGeom>
          <a:solidFill>
            <a:schemeClr val="tx1">
              <a:lumMod val="85000"/>
              <a:lumOff val="1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2" name="Graphic 41" descr="Close with solid fill">
            <a:extLst>
              <a:ext uri="{FF2B5EF4-FFF2-40B4-BE49-F238E27FC236}">
                <a16:creationId xmlns:a16="http://schemas.microsoft.com/office/drawing/2014/main" id="{6E5CD574-F6D6-FAA1-D7DA-7264476DD2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1419999"/>
            <a:ext cx="343100" cy="3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22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530">
        <p159:morph option="byObject"/>
      </p:transition>
    </mc:Choice>
    <mc:Fallback>
      <p:transition spd="slow" advTm="653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-10251229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5368771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6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15386433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7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299073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13274925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700759" y="13116216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19" name="Picture 18" descr="A diagram of a company&#10;&#10;Description automatically generated">
            <a:extLst>
              <a:ext uri="{FF2B5EF4-FFF2-40B4-BE49-F238E27FC236}">
                <a16:creationId xmlns:a16="http://schemas.microsoft.com/office/drawing/2014/main" id="{30F00586-0399-3159-7958-CEB8833C85D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3" r="18283" b="15587"/>
          <a:stretch/>
        </p:blipFill>
        <p:spPr>
          <a:xfrm>
            <a:off x="1741733" y="766730"/>
            <a:ext cx="10405312" cy="3164356"/>
          </a:xfrm>
          <a:prstGeom prst="roundRect">
            <a:avLst>
              <a:gd name="adj" fmla="val 5091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59F8388-5D25-10DF-8DA8-1C8A788606E5}"/>
              </a:ext>
            </a:extLst>
          </p:cNvPr>
          <p:cNvGrpSpPr/>
          <p:nvPr/>
        </p:nvGrpSpPr>
        <p:grpSpPr>
          <a:xfrm>
            <a:off x="-481263" y="403654"/>
            <a:ext cx="9163944" cy="3823481"/>
            <a:chOff x="-481263" y="403654"/>
            <a:chExt cx="9163944" cy="382348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CA318D-881C-AAAD-3913-113325A0D259}"/>
                </a:ext>
              </a:extLst>
            </p:cNvPr>
            <p:cNvSpPr/>
            <p:nvPr/>
          </p:nvSpPr>
          <p:spPr>
            <a:xfrm>
              <a:off x="-481263" y="470681"/>
              <a:ext cx="9023901" cy="3756454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F89149B-42D3-20A2-7911-DACA0395D005}"/>
                </a:ext>
              </a:extLst>
            </p:cNvPr>
            <p:cNvSpPr/>
            <p:nvPr/>
          </p:nvSpPr>
          <p:spPr>
            <a:xfrm>
              <a:off x="8542638" y="403654"/>
              <a:ext cx="140043" cy="3760781"/>
            </a:xfrm>
            <a:prstGeom prst="rect">
              <a:avLst/>
            </a:prstGeom>
            <a:solidFill>
              <a:srgbClr val="121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2D13701-7E23-7E58-8B81-8285B46A4EBE}"/>
              </a:ext>
            </a:extLst>
          </p:cNvPr>
          <p:cNvSpPr/>
          <p:nvPr/>
        </p:nvSpPr>
        <p:spPr>
          <a:xfrm>
            <a:off x="12147299" y="395415"/>
            <a:ext cx="140043" cy="3760781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2AE65F8-0438-F337-DB06-641E050CE868}"/>
              </a:ext>
            </a:extLst>
          </p:cNvPr>
          <p:cNvGrpSpPr/>
          <p:nvPr/>
        </p:nvGrpSpPr>
        <p:grpSpPr>
          <a:xfrm>
            <a:off x="8625387" y="4834314"/>
            <a:ext cx="3521912" cy="2401755"/>
            <a:chOff x="3071135" y="998650"/>
            <a:chExt cx="2922104" cy="28823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699DFF2-C149-84CB-DAF5-CFC2646B1EA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4" name="Rectangle: Top Corners Rounded 33">
              <a:extLst>
                <a:ext uri="{FF2B5EF4-FFF2-40B4-BE49-F238E27FC236}">
                  <a16:creationId xmlns:a16="http://schemas.microsoft.com/office/drawing/2014/main" id="{3B1CB98B-72F9-9E07-5DD2-57D0B02D071D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7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1789F37-3FCC-FBF1-E937-69ED3EEACCCC}"/>
              </a:ext>
            </a:extLst>
          </p:cNvPr>
          <p:cNvSpPr/>
          <p:nvPr/>
        </p:nvSpPr>
        <p:spPr>
          <a:xfrm>
            <a:off x="930728" y="872827"/>
            <a:ext cx="7105135" cy="5131124"/>
          </a:xfrm>
          <a:prstGeom prst="roundRect">
            <a:avLst>
              <a:gd name="adj" fmla="val 5348"/>
            </a:avLst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205B816-062D-C998-FF7E-B6FE7E089EB2}"/>
              </a:ext>
            </a:extLst>
          </p:cNvPr>
          <p:cNvSpPr txBox="1"/>
          <p:nvPr/>
        </p:nvSpPr>
        <p:spPr>
          <a:xfrm>
            <a:off x="1369330" y="-3453845"/>
            <a:ext cx="6391705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Spotify API accesses data about tracks such as title, artist, and popularity.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Python executes custom code to interact with the Spotify API and handle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Amazon CloudWatch triggers Python code to run hourly for regular data updates.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Lambda runs Python functions to process track data efficiently.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Kafka streams or transmits track data in real-time for further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the raw data retrieved from the Spotify API.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Apache Spark processes large volumes of track data quickly and effectively.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cleaned and preprocessed track data after Spark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Crawler automatically infers the structure of the track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Glue manages the data catalog, making it easy to query and analyze.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Athena runs SQL queries on the stored data for insightful analytics.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Plotly creates visualizations of analytics results from Athena queries for easier interpretation.</a:t>
            </a:r>
          </a:p>
          <a:p>
            <a:endParaRPr lang="en-US" sz="1600" dirty="0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1E445F85-FCEB-FAF7-075B-760DA9641398}"/>
              </a:ext>
            </a:extLst>
          </p:cNvPr>
          <p:cNvSpPr/>
          <p:nvPr/>
        </p:nvSpPr>
        <p:spPr>
          <a:xfrm>
            <a:off x="1290715" y="867572"/>
            <a:ext cx="6470321" cy="908748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3AE0CC-709A-D83F-2DB2-73723853BC9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70551" y="1056492"/>
            <a:ext cx="6544101" cy="29964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B069B2-9607-BA42-5DD4-D69FCED01478}"/>
              </a:ext>
            </a:extLst>
          </p:cNvPr>
          <p:cNvSpPr/>
          <p:nvPr/>
        </p:nvSpPr>
        <p:spPr>
          <a:xfrm>
            <a:off x="835386" y="5994566"/>
            <a:ext cx="7291344" cy="21982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ACE0EAC9-7BCF-2B16-E65D-6C55B60AC96D}"/>
              </a:ext>
            </a:extLst>
          </p:cNvPr>
          <p:cNvSpPr/>
          <p:nvPr/>
        </p:nvSpPr>
        <p:spPr>
          <a:xfrm rot="10800000">
            <a:off x="1441877" y="5408065"/>
            <a:ext cx="6074290" cy="597181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Music note with solid fill">
            <a:extLst>
              <a:ext uri="{FF2B5EF4-FFF2-40B4-BE49-F238E27FC236}">
                <a16:creationId xmlns:a16="http://schemas.microsoft.com/office/drawing/2014/main" id="{9F52E529-9F09-501A-FB76-CB050278466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393986" y="1349159"/>
            <a:ext cx="457200" cy="457200"/>
          </a:xfrm>
          <a:prstGeom prst="rect">
            <a:avLst/>
          </a:prstGeom>
        </p:spPr>
      </p:pic>
      <p:pic>
        <p:nvPicPr>
          <p:cNvPr id="51" name="Graphic 50" descr="Music note with solid fill">
            <a:extLst>
              <a:ext uri="{FF2B5EF4-FFF2-40B4-BE49-F238E27FC236}">
                <a16:creationId xmlns:a16="http://schemas.microsoft.com/office/drawing/2014/main" id="{C15F14C7-6B31-33D5-6470-64F1074E0E5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365565" y="5364194"/>
            <a:ext cx="457200" cy="4572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35330D7-4117-0D1C-AC45-E48DF7297C45}"/>
              </a:ext>
            </a:extLst>
          </p:cNvPr>
          <p:cNvSpPr/>
          <p:nvPr/>
        </p:nvSpPr>
        <p:spPr>
          <a:xfrm>
            <a:off x="4039660" y="6677918"/>
            <a:ext cx="4087069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7094F4-B370-A612-5874-9C1805621169}"/>
              </a:ext>
            </a:extLst>
          </p:cNvPr>
          <p:cNvSpPr/>
          <p:nvPr/>
        </p:nvSpPr>
        <p:spPr>
          <a:xfrm>
            <a:off x="8058180" y="6644007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92DD5-5351-E073-862D-BE6619562285}"/>
              </a:ext>
            </a:extLst>
          </p:cNvPr>
          <p:cNvSpPr txBox="1"/>
          <p:nvPr/>
        </p:nvSpPr>
        <p:spPr>
          <a:xfrm>
            <a:off x="667377" y="-67820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1A4C-626B-FE4A-8206-2684B75DCD2F}"/>
              </a:ext>
            </a:extLst>
          </p:cNvPr>
          <p:cNvSpPr/>
          <p:nvPr/>
        </p:nvSpPr>
        <p:spPr>
          <a:xfrm>
            <a:off x="-716939" y="-612243"/>
            <a:ext cx="13600265" cy="8101263"/>
          </a:xfrm>
          <a:prstGeom prst="rect">
            <a:avLst/>
          </a:prstGeom>
          <a:solidFill>
            <a:schemeClr val="tx1">
              <a:lumMod val="85000"/>
              <a:lumOff val="1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Graphic 35" descr="Close with solid fill">
            <a:extLst>
              <a:ext uri="{FF2B5EF4-FFF2-40B4-BE49-F238E27FC236}">
                <a16:creationId xmlns:a16="http://schemas.microsoft.com/office/drawing/2014/main" id="{7387C66B-A275-44FF-D6BE-B74D3899DC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700759" y="125481"/>
            <a:ext cx="343100" cy="3431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B3473F6-7336-5A6E-EA28-941434651022}"/>
              </a:ext>
            </a:extLst>
          </p:cNvPr>
          <p:cNvSpPr txBox="1"/>
          <p:nvPr/>
        </p:nvSpPr>
        <p:spPr>
          <a:xfrm>
            <a:off x="1682040" y="-6029097"/>
            <a:ext cx="8797159" cy="45243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Thank You</a:t>
            </a:r>
          </a:p>
          <a:p>
            <a:pPr algn="ctr"/>
            <a:r>
              <a:rPr lang="en-US" sz="9600" dirty="0">
                <a:solidFill>
                  <a:srgbClr val="00B050"/>
                </a:solidFill>
              </a:rPr>
              <a:t>for</a:t>
            </a:r>
          </a:p>
          <a:p>
            <a:pPr algn="ctr"/>
            <a:r>
              <a:rPr lang="en-US" sz="9600" dirty="0">
                <a:solidFill>
                  <a:schemeClr val="bg1"/>
                </a:solidFill>
              </a:rPr>
              <a:t>Listening!</a:t>
            </a:r>
          </a:p>
        </p:txBody>
      </p:sp>
      <p:pic>
        <p:nvPicPr>
          <p:cNvPr id="41" name="Video Demo">
            <a:hlinkClick r:id="" action="ppaction://media"/>
            <a:extLst>
              <a:ext uri="{FF2B5EF4-FFF2-40B4-BE49-F238E27FC236}">
                <a16:creationId xmlns:a16="http://schemas.microsoft.com/office/drawing/2014/main" id="{EBC299B9-18AC-C8A3-EACE-C0BC22056A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052011" y="276507"/>
            <a:ext cx="10087978" cy="630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46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466">
        <p159:morph option="byObject"/>
      </p:transition>
    </mc:Choice>
    <mc:Fallback>
      <p:transition spd="slow" advTm="174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389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4202" y="13469763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7460D-2DBE-AA9C-67CD-955ED9792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13445744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52134-C41F-BCD0-A1A6-A4D672DD0DAA}"/>
              </a:ext>
            </a:extLst>
          </p:cNvPr>
          <p:cNvSpPr txBox="1"/>
          <p:nvPr/>
        </p:nvSpPr>
        <p:spPr>
          <a:xfrm>
            <a:off x="667377" y="-10251229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689F20-F9E9-CC2B-273A-D2285C4C9585}"/>
              </a:ext>
            </a:extLst>
          </p:cNvPr>
          <p:cNvGrpSpPr/>
          <p:nvPr/>
        </p:nvGrpSpPr>
        <p:grpSpPr>
          <a:xfrm>
            <a:off x="1505094" y="15368771"/>
            <a:ext cx="2922104" cy="2882347"/>
            <a:chOff x="3071135" y="998650"/>
            <a:chExt cx="2922104" cy="28823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994D53C-ADBB-AC6A-7899-05088F88884D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4" name="Rectangle: Top Corners Rounded 13">
              <a:extLst>
                <a:ext uri="{FF2B5EF4-FFF2-40B4-BE49-F238E27FC236}">
                  <a16:creationId xmlns:a16="http://schemas.microsoft.com/office/drawing/2014/main" id="{D9BDDFD7-4361-B0B0-4F2C-E9E0332D523C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4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04B79B-A6BB-6DCE-D06B-968907F97B7B}"/>
              </a:ext>
            </a:extLst>
          </p:cNvPr>
          <p:cNvGrpSpPr/>
          <p:nvPr/>
        </p:nvGrpSpPr>
        <p:grpSpPr>
          <a:xfrm>
            <a:off x="4913129" y="15386433"/>
            <a:ext cx="2922104" cy="2882347"/>
            <a:chOff x="3071135" y="998650"/>
            <a:chExt cx="2922104" cy="288234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1A024E-D330-202C-BA69-CEC7D525D08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8" name="Rectangle: Top Corners Rounded 17">
              <a:extLst>
                <a:ext uri="{FF2B5EF4-FFF2-40B4-BE49-F238E27FC236}">
                  <a16:creationId xmlns:a16="http://schemas.microsoft.com/office/drawing/2014/main" id="{5AD592AD-C31F-0497-2640-6F5EA9163865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B08D0B4-78A5-61B5-8EC9-9223F5FC4C77}"/>
              </a:ext>
            </a:extLst>
          </p:cNvPr>
          <p:cNvSpPr/>
          <p:nvPr/>
        </p:nvSpPr>
        <p:spPr>
          <a:xfrm>
            <a:off x="0" y="1299073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D7E5EE-7FB7-5886-C6B6-38683BCD7AFF}"/>
              </a:ext>
            </a:extLst>
          </p:cNvPr>
          <p:cNvGrpSpPr/>
          <p:nvPr/>
        </p:nvGrpSpPr>
        <p:grpSpPr>
          <a:xfrm>
            <a:off x="1692681" y="13274925"/>
            <a:ext cx="8994225" cy="5408414"/>
            <a:chOff x="1692681" y="284190"/>
            <a:chExt cx="8994225" cy="540841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DB44452F-F1C4-D90A-7057-1876C4DD71B5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857364-DF8E-3A1C-B045-7EEEFA4FB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70E41A27-4865-6DBF-364F-0AC0E829F9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3116216"/>
            <a:ext cx="343100" cy="3431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F7201B-531D-82B5-4CC3-AF2645D073AB}"/>
              </a:ext>
            </a:extLst>
          </p:cNvPr>
          <p:cNvGrpSpPr/>
          <p:nvPr/>
        </p:nvGrpSpPr>
        <p:grpSpPr>
          <a:xfrm>
            <a:off x="1692681" y="10977289"/>
            <a:ext cx="8797159" cy="4529959"/>
            <a:chOff x="1692681" y="1162645"/>
            <a:chExt cx="8797159" cy="452995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00E7987-3FAD-EE26-DA1C-7C8111F53E12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7" name="Picture 26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E0629F8C-6322-2D33-331D-26E50A398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19" name="Picture 18" descr="A diagram of a company&#10;&#10;Description automatically generated">
            <a:extLst>
              <a:ext uri="{FF2B5EF4-FFF2-40B4-BE49-F238E27FC236}">
                <a16:creationId xmlns:a16="http://schemas.microsoft.com/office/drawing/2014/main" id="{30F00586-0399-3159-7958-CEB8833C85D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3" r="18283" b="15587"/>
          <a:stretch/>
        </p:blipFill>
        <p:spPr>
          <a:xfrm>
            <a:off x="1741733" y="14205646"/>
            <a:ext cx="10405312" cy="3164356"/>
          </a:xfrm>
          <a:prstGeom prst="roundRect">
            <a:avLst>
              <a:gd name="adj" fmla="val 5091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59F8388-5D25-10DF-8DA8-1C8A788606E5}"/>
              </a:ext>
            </a:extLst>
          </p:cNvPr>
          <p:cNvGrpSpPr/>
          <p:nvPr/>
        </p:nvGrpSpPr>
        <p:grpSpPr>
          <a:xfrm>
            <a:off x="-481263" y="13842570"/>
            <a:ext cx="9163944" cy="3823481"/>
            <a:chOff x="-481263" y="403654"/>
            <a:chExt cx="9163944" cy="382348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CA318D-881C-AAAD-3913-113325A0D259}"/>
                </a:ext>
              </a:extLst>
            </p:cNvPr>
            <p:cNvSpPr/>
            <p:nvPr/>
          </p:nvSpPr>
          <p:spPr>
            <a:xfrm>
              <a:off x="-481263" y="470681"/>
              <a:ext cx="9023901" cy="3756454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F89149B-42D3-20A2-7911-DACA0395D005}"/>
                </a:ext>
              </a:extLst>
            </p:cNvPr>
            <p:cNvSpPr/>
            <p:nvPr/>
          </p:nvSpPr>
          <p:spPr>
            <a:xfrm>
              <a:off x="8542638" y="403654"/>
              <a:ext cx="140043" cy="3760781"/>
            </a:xfrm>
            <a:prstGeom prst="rect">
              <a:avLst/>
            </a:prstGeom>
            <a:solidFill>
              <a:srgbClr val="121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2D13701-7E23-7E58-8B81-8285B46A4EBE}"/>
              </a:ext>
            </a:extLst>
          </p:cNvPr>
          <p:cNvSpPr/>
          <p:nvPr/>
        </p:nvSpPr>
        <p:spPr>
          <a:xfrm>
            <a:off x="12147299" y="13834331"/>
            <a:ext cx="140043" cy="3760781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0" y="13444039"/>
            <a:ext cx="663473" cy="619233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2AE65F8-0438-F337-DB06-641E050CE868}"/>
              </a:ext>
            </a:extLst>
          </p:cNvPr>
          <p:cNvGrpSpPr/>
          <p:nvPr/>
        </p:nvGrpSpPr>
        <p:grpSpPr>
          <a:xfrm>
            <a:off x="8625387" y="18273230"/>
            <a:ext cx="3521912" cy="2401755"/>
            <a:chOff x="3071135" y="998650"/>
            <a:chExt cx="2922104" cy="28823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699DFF2-C149-84CB-DAF5-CFC2646B1EA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34" name="Rectangle: Top Corners Rounded 33">
              <a:extLst>
                <a:ext uri="{FF2B5EF4-FFF2-40B4-BE49-F238E27FC236}">
                  <a16:creationId xmlns:a16="http://schemas.microsoft.com/office/drawing/2014/main" id="{3B1CB98B-72F9-9E07-5DD2-57D0B02D071D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5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1789F37-3FCC-FBF1-E937-69ED3EEACCCC}"/>
              </a:ext>
            </a:extLst>
          </p:cNvPr>
          <p:cNvSpPr/>
          <p:nvPr/>
        </p:nvSpPr>
        <p:spPr>
          <a:xfrm>
            <a:off x="930728" y="14311743"/>
            <a:ext cx="7105135" cy="5131124"/>
          </a:xfrm>
          <a:prstGeom prst="roundRect">
            <a:avLst>
              <a:gd name="adj" fmla="val 5348"/>
            </a:avLst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205B816-062D-C998-FF7E-B6FE7E089EB2}"/>
              </a:ext>
            </a:extLst>
          </p:cNvPr>
          <p:cNvSpPr txBox="1"/>
          <p:nvPr/>
        </p:nvSpPr>
        <p:spPr>
          <a:xfrm>
            <a:off x="1369330" y="9985071"/>
            <a:ext cx="6391705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Spotify API accesses data about tracks such as title, artist, and popularity.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Python executes custom code to interact with the Spotify API and handle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Amazon CloudWatch triggers Python code to run hourly for regular data updates.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Lambda runs Python functions to process track data efficiently.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Kafka streams or transmits track data in real-time for further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the raw data retrieved from the Spotify API.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Apache Spark processes large volumes of track data quickly and effectively.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S3 bucket stores cleaned and preprocessed track data after Spark processing.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Crawler automatically infers the structure of the track data.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AWS Glue manages the data catalog, making it easy to query and analyze.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Athena runs SQL queries on the stored data for insightful analytics.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Plotly creates visualizations of analytics results from Athena queries for easier interpretation.</a:t>
            </a:r>
          </a:p>
          <a:p>
            <a:endParaRPr lang="en-US" sz="1600" dirty="0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1E445F85-FCEB-FAF7-075B-760DA9641398}"/>
              </a:ext>
            </a:extLst>
          </p:cNvPr>
          <p:cNvSpPr/>
          <p:nvPr/>
        </p:nvSpPr>
        <p:spPr>
          <a:xfrm>
            <a:off x="1290715" y="14306488"/>
            <a:ext cx="6470321" cy="908748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3AE0CC-709A-D83F-2DB2-73723853BC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70551" y="14495408"/>
            <a:ext cx="6544101" cy="29964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B069B2-9607-BA42-5DD4-D69FCED01478}"/>
              </a:ext>
            </a:extLst>
          </p:cNvPr>
          <p:cNvSpPr/>
          <p:nvPr/>
        </p:nvSpPr>
        <p:spPr>
          <a:xfrm>
            <a:off x="835386" y="19433482"/>
            <a:ext cx="7291344" cy="21982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ACE0EAC9-7BCF-2B16-E65D-6C55B60AC96D}"/>
              </a:ext>
            </a:extLst>
          </p:cNvPr>
          <p:cNvSpPr/>
          <p:nvPr/>
        </p:nvSpPr>
        <p:spPr>
          <a:xfrm rot="10800000">
            <a:off x="1441877" y="18846981"/>
            <a:ext cx="6074290" cy="597181"/>
          </a:xfrm>
          <a:prstGeom prst="round2SameRect">
            <a:avLst/>
          </a:prstGeom>
          <a:solidFill>
            <a:srgbClr val="CC4E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Music note with solid fill">
            <a:extLst>
              <a:ext uri="{FF2B5EF4-FFF2-40B4-BE49-F238E27FC236}">
                <a16:creationId xmlns:a16="http://schemas.microsoft.com/office/drawing/2014/main" id="{9F52E529-9F09-501A-FB76-CB05027846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393986" y="14788075"/>
            <a:ext cx="457200" cy="457200"/>
          </a:xfrm>
          <a:prstGeom prst="rect">
            <a:avLst/>
          </a:prstGeom>
        </p:spPr>
      </p:pic>
      <p:pic>
        <p:nvPicPr>
          <p:cNvPr id="51" name="Graphic 50" descr="Music note with solid fill">
            <a:extLst>
              <a:ext uri="{FF2B5EF4-FFF2-40B4-BE49-F238E27FC236}">
                <a16:creationId xmlns:a16="http://schemas.microsoft.com/office/drawing/2014/main" id="{C15F14C7-6B31-33D5-6470-64F1074E0E5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365565" y="18803110"/>
            <a:ext cx="457200" cy="4572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20111578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20081538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19643973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19643973"/>
            <a:ext cx="12192000" cy="666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77" y="19643973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77" y="19647038"/>
            <a:ext cx="2144013" cy="66062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35330D7-4117-0D1C-AC45-E48DF7297C45}"/>
              </a:ext>
            </a:extLst>
          </p:cNvPr>
          <p:cNvSpPr/>
          <p:nvPr/>
        </p:nvSpPr>
        <p:spPr>
          <a:xfrm>
            <a:off x="4039660" y="20116834"/>
            <a:ext cx="4087069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7094F4-B370-A612-5874-9C1805621169}"/>
              </a:ext>
            </a:extLst>
          </p:cNvPr>
          <p:cNvSpPr/>
          <p:nvPr/>
        </p:nvSpPr>
        <p:spPr>
          <a:xfrm>
            <a:off x="8058180" y="20082923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92DD5-5351-E073-862D-BE6619562285}"/>
              </a:ext>
            </a:extLst>
          </p:cNvPr>
          <p:cNvSpPr txBox="1"/>
          <p:nvPr/>
        </p:nvSpPr>
        <p:spPr>
          <a:xfrm>
            <a:off x="667377" y="13371096"/>
            <a:ext cx="7340163" cy="923330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Pipeline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1A4C-626B-FE4A-8206-2684B75DCD2F}"/>
              </a:ext>
            </a:extLst>
          </p:cNvPr>
          <p:cNvSpPr/>
          <p:nvPr/>
        </p:nvSpPr>
        <p:spPr>
          <a:xfrm>
            <a:off x="-716939" y="12826673"/>
            <a:ext cx="13600265" cy="8101263"/>
          </a:xfrm>
          <a:prstGeom prst="rect">
            <a:avLst/>
          </a:prstGeom>
          <a:solidFill>
            <a:schemeClr val="tx1">
              <a:lumMod val="85000"/>
              <a:lumOff val="1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Graphic 35" descr="Close with solid fill">
            <a:extLst>
              <a:ext uri="{FF2B5EF4-FFF2-40B4-BE49-F238E27FC236}">
                <a16:creationId xmlns:a16="http://schemas.microsoft.com/office/drawing/2014/main" id="{7387C66B-A275-44FF-D6BE-B74D3899DC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00759" y="13564397"/>
            <a:ext cx="343100" cy="3431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7E65605-5366-2268-749C-1FE0777F194F}"/>
              </a:ext>
            </a:extLst>
          </p:cNvPr>
          <p:cNvSpPr txBox="1"/>
          <p:nvPr/>
        </p:nvSpPr>
        <p:spPr>
          <a:xfrm>
            <a:off x="1682040" y="1166842"/>
            <a:ext cx="8797159" cy="45243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Thank You</a:t>
            </a:r>
          </a:p>
          <a:p>
            <a:pPr algn="ctr"/>
            <a:r>
              <a:rPr lang="en-US" sz="9600" dirty="0">
                <a:solidFill>
                  <a:srgbClr val="00B050"/>
                </a:solidFill>
              </a:rPr>
              <a:t>for</a:t>
            </a:r>
          </a:p>
          <a:p>
            <a:pPr algn="ctr"/>
            <a:r>
              <a:rPr lang="en-US" sz="9600" dirty="0">
                <a:solidFill>
                  <a:schemeClr val="bg1"/>
                </a:solidFill>
              </a:rPr>
              <a:t>Listening!</a:t>
            </a:r>
          </a:p>
        </p:txBody>
      </p:sp>
    </p:spTree>
    <p:extLst>
      <p:ext uri="{BB962C8B-B14F-4D97-AF65-F5344CB8AC3E}">
        <p14:creationId xmlns:p14="http://schemas.microsoft.com/office/powerpoint/2010/main" val="3867858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877">
        <p159:morph option="byObject"/>
      </p:transition>
    </mc:Choice>
    <mc:Fallback>
      <p:transition spd="slow" advTm="6877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9368B3-9C3D-86CA-81F4-623A98435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B1B0296-CE11-2ADB-3F4D-6B2CD42CF490}"/>
              </a:ext>
            </a:extLst>
          </p:cNvPr>
          <p:cNvGrpSpPr/>
          <p:nvPr/>
        </p:nvGrpSpPr>
        <p:grpSpPr>
          <a:xfrm rot="11198909">
            <a:off x="6528831" y="4045139"/>
            <a:ext cx="214184" cy="232439"/>
            <a:chOff x="5159283" y="2861379"/>
            <a:chExt cx="936717" cy="108650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B9CA1D2-E0C6-7431-DB18-377CA9AE3044}"/>
                </a:ext>
              </a:extLst>
            </p:cNvPr>
            <p:cNvSpPr/>
            <p:nvPr/>
          </p:nvSpPr>
          <p:spPr>
            <a:xfrm>
              <a:off x="5389718" y="2861379"/>
              <a:ext cx="675613" cy="672227"/>
            </a:xfrm>
            <a:prstGeom prst="ellipse">
              <a:avLst/>
            </a:prstGeom>
            <a:solidFill>
              <a:srgbClr val="1DB954"/>
            </a:solidFill>
            <a:ln>
              <a:noFill/>
            </a:ln>
            <a:scene3d>
              <a:camera prst="orthographicFront">
                <a:rot lat="0" lon="0" rev="0"/>
              </a:camera>
              <a:lightRig rig="morning" dir="t">
                <a:rot lat="0" lon="0" rev="6000000"/>
              </a:lightRig>
            </a:scene3d>
            <a:sp3d z="69850" prstMaterial="plastic">
              <a:bevelT w="127000" h="44450"/>
              <a:bevelB w="298450" h="17145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813B8A0C-EA60-1610-D434-8E9E92D90826}"/>
                </a:ext>
              </a:extLst>
            </p:cNvPr>
            <p:cNvSpPr/>
            <p:nvPr/>
          </p:nvSpPr>
          <p:spPr>
            <a:xfrm rot="21007157">
              <a:off x="5159283" y="3085598"/>
              <a:ext cx="936717" cy="672773"/>
            </a:xfrm>
            <a:prstGeom prst="arc">
              <a:avLst>
                <a:gd name="adj1" fmla="val 15593273"/>
                <a:gd name="adj2" fmla="val 19909237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AC96C7A9-CF07-5B0D-E496-0E2BF983CA68}"/>
                </a:ext>
              </a:extLst>
            </p:cNvPr>
            <p:cNvSpPr/>
            <p:nvPr/>
          </p:nvSpPr>
          <p:spPr>
            <a:xfrm rot="21284907">
              <a:off x="5272252" y="3177683"/>
              <a:ext cx="805784" cy="672773"/>
            </a:xfrm>
            <a:prstGeom prst="arc">
              <a:avLst>
                <a:gd name="adj1" fmla="val 15222400"/>
                <a:gd name="adj2" fmla="val 19057603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EF43E654-BF82-2121-02D0-1F2DF62207F1}"/>
                </a:ext>
              </a:extLst>
            </p:cNvPr>
            <p:cNvSpPr/>
            <p:nvPr/>
          </p:nvSpPr>
          <p:spPr>
            <a:xfrm rot="21205801">
              <a:off x="5351861" y="3275114"/>
              <a:ext cx="676261" cy="672773"/>
            </a:xfrm>
            <a:prstGeom prst="arc">
              <a:avLst>
                <a:gd name="adj1" fmla="val 15329837"/>
                <a:gd name="adj2" fmla="val 18498170"/>
              </a:avLst>
            </a:prstGeom>
            <a:noFill/>
            <a:ln w="63500" cap="rnd">
              <a:solidFill>
                <a:srgbClr val="212121"/>
              </a:solidFill>
              <a:round/>
            </a:ln>
            <a:scene3d>
              <a:camera prst="orthographicFront"/>
              <a:lightRig rig="flood" dir="t">
                <a:rot lat="0" lon="0" rev="4800000"/>
              </a:lightRig>
            </a:scene3d>
            <a:sp3d prstMaterial="plastic">
              <a:bevelT w="152400" h="184150"/>
            </a:sp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Arc 18">
            <a:extLst>
              <a:ext uri="{FF2B5EF4-FFF2-40B4-BE49-F238E27FC236}">
                <a16:creationId xmlns:a16="http://schemas.microsoft.com/office/drawing/2014/main" id="{B71DB566-0C59-5983-ED2F-D9DA9878DA2A}"/>
              </a:ext>
            </a:extLst>
          </p:cNvPr>
          <p:cNvSpPr/>
          <p:nvPr/>
        </p:nvSpPr>
        <p:spPr>
          <a:xfrm rot="10606066">
            <a:off x="5520694" y="3023645"/>
            <a:ext cx="689381" cy="663645"/>
          </a:xfrm>
          <a:prstGeom prst="arc">
            <a:avLst>
              <a:gd name="adj1" fmla="val 15593273"/>
              <a:gd name="adj2" fmla="val 13946416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4CD9B6CA-41C9-19FE-9786-EB25C7A5E84F}"/>
              </a:ext>
            </a:extLst>
          </p:cNvPr>
          <p:cNvSpPr/>
          <p:nvPr/>
        </p:nvSpPr>
        <p:spPr>
          <a:xfrm rot="10883816">
            <a:off x="5797155" y="3081914"/>
            <a:ext cx="605258" cy="594242"/>
          </a:xfrm>
          <a:prstGeom prst="arc">
            <a:avLst>
              <a:gd name="adj1" fmla="val 15577122"/>
              <a:gd name="adj2" fmla="val 13401050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9EF95DF1-158C-B228-C055-EC314EEEDBE4}"/>
              </a:ext>
            </a:extLst>
          </p:cNvPr>
          <p:cNvSpPr/>
          <p:nvPr/>
        </p:nvSpPr>
        <p:spPr>
          <a:xfrm rot="10804710">
            <a:off x="5963516" y="3296581"/>
            <a:ext cx="516733" cy="514862"/>
          </a:xfrm>
          <a:prstGeom prst="arc">
            <a:avLst>
              <a:gd name="adj1" fmla="val 16098141"/>
              <a:gd name="adj2" fmla="val 13017037"/>
            </a:avLst>
          </a:prstGeom>
          <a:noFill/>
          <a:ln w="114300" cap="rnd">
            <a:solidFill>
              <a:srgbClr val="F1F1F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5240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8E32D9E-0625-AE04-3E63-C5F6750CC492}"/>
              </a:ext>
            </a:extLst>
          </p:cNvPr>
          <p:cNvSpPr/>
          <p:nvPr/>
        </p:nvSpPr>
        <p:spPr>
          <a:xfrm rot="18177412" flipH="1" flipV="1">
            <a:off x="4299094" y="2484082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Gathering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A81BEE4-BD1E-A1AF-C00F-56A7C55335E5}"/>
              </a:ext>
            </a:extLst>
          </p:cNvPr>
          <p:cNvSpPr/>
          <p:nvPr/>
        </p:nvSpPr>
        <p:spPr>
          <a:xfrm rot="18177412" flipH="1" flipV="1">
            <a:off x="5937115" y="1592302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Refining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FF321EA-FB35-B53E-0D48-64C187CE233C}"/>
              </a:ext>
            </a:extLst>
          </p:cNvPr>
          <p:cNvSpPr/>
          <p:nvPr/>
        </p:nvSpPr>
        <p:spPr>
          <a:xfrm rot="18177412" flipH="1" flipV="1">
            <a:off x="7631799" y="2622256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Exploratory</a:t>
            </a:r>
          </a:p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  <a:p>
            <a:pPr algn="ctr"/>
            <a:r>
              <a:rPr lang="en-US" sz="12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Analysis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E0D4FB0-02D0-C9F4-6A41-E53614C4484B}"/>
              </a:ext>
            </a:extLst>
          </p:cNvPr>
          <p:cNvSpPr/>
          <p:nvPr/>
        </p:nvSpPr>
        <p:spPr>
          <a:xfrm rot="18177412" flipH="1" flipV="1">
            <a:off x="7461491" y="4511524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Data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Modelling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8E807F-A9E4-F91D-DB86-0FADC49F3F4C}"/>
              </a:ext>
            </a:extLst>
          </p:cNvPr>
          <p:cNvSpPr/>
          <p:nvPr/>
        </p:nvSpPr>
        <p:spPr>
          <a:xfrm rot="18177412" flipH="1" flipV="1">
            <a:off x="5968666" y="5400533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Model</a:t>
            </a:r>
          </a:p>
          <a:p>
            <a:pPr algn="ctr"/>
            <a:r>
              <a:rPr lang="en-US" sz="16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Evaluation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7F031A3-4454-CD53-427D-0D6DB81481A7}"/>
              </a:ext>
            </a:extLst>
          </p:cNvPr>
          <p:cNvSpPr/>
          <p:nvPr/>
        </p:nvSpPr>
        <p:spPr>
          <a:xfrm rot="18177412" flipH="1" flipV="1">
            <a:off x="4408526" y="4726385"/>
            <a:ext cx="45719" cy="45719"/>
          </a:xfrm>
          <a:prstGeom prst="ellipse">
            <a:avLst/>
          </a:prstGeom>
          <a:solidFill>
            <a:srgbClr val="33C065"/>
          </a:solidFill>
          <a:ln w="60325">
            <a:solidFill>
              <a:srgbClr val="F1F1F1"/>
            </a:solidFill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88900" h="889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212121"/>
                </a:solidFill>
                <a:latin typeface="Arial Rounded MT Bold" panose="020F0704030504030204" pitchFamily="34" charset="0"/>
              </a:rPr>
              <a:t>Deployment</a:t>
            </a:r>
            <a:endParaRPr lang="en-US" sz="1600" b="1" dirty="0">
              <a:solidFill>
                <a:srgbClr val="21212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9E81E35-988A-22EB-830F-11AEB1561694}"/>
              </a:ext>
            </a:extLst>
          </p:cNvPr>
          <p:cNvSpPr/>
          <p:nvPr/>
        </p:nvSpPr>
        <p:spPr>
          <a:xfrm>
            <a:off x="3044062" y="1191459"/>
            <a:ext cx="6092650" cy="5240676"/>
          </a:xfrm>
          <a:prstGeom prst="ellipse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6E034B5-06C9-11D1-FACF-AD8A94BB32EF}"/>
              </a:ext>
            </a:extLst>
          </p:cNvPr>
          <p:cNvSpPr/>
          <p:nvPr/>
        </p:nvSpPr>
        <p:spPr>
          <a:xfrm>
            <a:off x="388801" y="1001501"/>
            <a:ext cx="4788310" cy="4748980"/>
          </a:xfrm>
          <a:prstGeom prst="ellipse">
            <a:avLst/>
          </a:prstGeom>
          <a:solidFill>
            <a:srgbClr val="1DB954"/>
          </a:solid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330200" h="25400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F09B0609-0C5E-A590-973F-E565C279F6B8}"/>
              </a:ext>
            </a:extLst>
          </p:cNvPr>
          <p:cNvSpPr/>
          <p:nvPr/>
        </p:nvSpPr>
        <p:spPr>
          <a:xfrm rot="21004603">
            <a:off x="-914749" y="2502604"/>
            <a:ext cx="6092009" cy="4285622"/>
          </a:xfrm>
          <a:prstGeom prst="arc">
            <a:avLst>
              <a:gd name="adj1" fmla="val 15593273"/>
              <a:gd name="adj2" fmla="val 19909237"/>
            </a:avLst>
          </a:prstGeom>
          <a:noFill/>
          <a:ln w="55245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B292ADB3-B808-3497-3A7D-DDD16FEBD1E7}"/>
              </a:ext>
            </a:extLst>
          </p:cNvPr>
          <p:cNvSpPr/>
          <p:nvPr/>
        </p:nvSpPr>
        <p:spPr>
          <a:xfrm rot="21282353">
            <a:off x="-250653" y="3232013"/>
            <a:ext cx="5240475" cy="4285622"/>
          </a:xfrm>
          <a:prstGeom prst="arc">
            <a:avLst>
              <a:gd name="adj1" fmla="val 15222400"/>
              <a:gd name="adj2" fmla="val 19057603"/>
            </a:avLst>
          </a:prstGeom>
          <a:noFill/>
          <a:ln w="50800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34A4EA37-6F5D-B0D0-339B-47D4EC1CCDFC}"/>
              </a:ext>
            </a:extLst>
          </p:cNvPr>
          <p:cNvSpPr/>
          <p:nvPr/>
        </p:nvSpPr>
        <p:spPr>
          <a:xfrm rot="21203247">
            <a:off x="277908" y="4001282"/>
            <a:ext cx="4398114" cy="4285622"/>
          </a:xfrm>
          <a:prstGeom prst="arc">
            <a:avLst>
              <a:gd name="adj1" fmla="val 15329837"/>
              <a:gd name="adj2" fmla="val 18498170"/>
            </a:avLst>
          </a:prstGeom>
          <a:noFill/>
          <a:ln w="508000" cap="rnd">
            <a:solidFill>
              <a:srgbClr val="212121"/>
            </a:solidFill>
            <a:round/>
          </a:ln>
          <a:scene3d>
            <a:camera prst="orthographicFront"/>
            <a:lightRig rig="flood" dir="t">
              <a:rot lat="0" lon="0" rev="4800000"/>
            </a:lightRig>
          </a:scene3d>
          <a:sp3d prstMaterial="plastic">
            <a:bevelT w="184150" h="184150"/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AFD715-B857-BA5B-12B8-525D0B888792}"/>
              </a:ext>
            </a:extLst>
          </p:cNvPr>
          <p:cNvSpPr txBox="1"/>
          <p:nvPr/>
        </p:nvSpPr>
        <p:spPr>
          <a:xfrm>
            <a:off x="6081572" y="1720840"/>
            <a:ext cx="5300869" cy="34163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5400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Real-Time Trend Analysis </a:t>
            </a:r>
            <a:r>
              <a:rPr lang="en-US" sz="5400" b="0" i="0" dirty="0">
                <a:solidFill>
                  <a:srgbClr val="1DB954"/>
                </a:solidFill>
                <a:effectLst/>
                <a:latin typeface="Arial Rounded MT Bold" panose="020F0704030504030204" pitchFamily="34" charset="0"/>
              </a:rPr>
              <a:t>Pipeline </a:t>
            </a:r>
            <a:r>
              <a:rPr lang="en-US" sz="5400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for Spotify</a:t>
            </a:r>
            <a:endParaRPr lang="en-US" sz="7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B29673-0EA0-35CF-96CD-6F68852DE9B7}"/>
              </a:ext>
            </a:extLst>
          </p:cNvPr>
          <p:cNvSpPr txBox="1"/>
          <p:nvPr/>
        </p:nvSpPr>
        <p:spPr>
          <a:xfrm>
            <a:off x="-3830561" y="78171"/>
            <a:ext cx="3405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About </a:t>
            </a:r>
            <a:r>
              <a:rPr lang="en-US" sz="5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Us</a:t>
            </a:r>
          </a:p>
        </p:txBody>
      </p:sp>
    </p:spTree>
    <p:extLst>
      <p:ext uri="{BB962C8B-B14F-4D97-AF65-F5344CB8AC3E}">
        <p14:creationId xmlns:p14="http://schemas.microsoft.com/office/powerpoint/2010/main" val="3869395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4820">
        <p159:morph option="byObject"/>
      </p:transition>
    </mc:Choice>
    <mc:Fallback>
      <p:transition spd="slow" advTm="482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6FCA8FC-4BA1-9AC7-A70E-9F5EA887ACD9}"/>
              </a:ext>
            </a:extLst>
          </p:cNvPr>
          <p:cNvSpPr/>
          <p:nvPr/>
        </p:nvSpPr>
        <p:spPr>
          <a:xfrm>
            <a:off x="4055427" y="6672663"/>
            <a:ext cx="63183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7E73BA-C6D2-9B95-3DA1-DF8C954074B6}"/>
              </a:ext>
            </a:extLst>
          </p:cNvPr>
          <p:cNvSpPr/>
          <p:nvPr/>
        </p:nvSpPr>
        <p:spPr>
          <a:xfrm>
            <a:off x="4069460" y="6642624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A62C6F-1594-CBD4-0C83-58F36FB7AD40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B6AA4-02EB-1F26-A190-91AF24FE1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12661"/>
            <a:ext cx="1999979" cy="64782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32D4C43A-5875-5938-C87A-F53821E7C83A}"/>
              </a:ext>
            </a:extLst>
          </p:cNvPr>
          <p:cNvSpPr/>
          <p:nvPr/>
        </p:nvSpPr>
        <p:spPr>
          <a:xfrm rot="9407161">
            <a:off x="9209873" y="7757728"/>
            <a:ext cx="2428729" cy="2429164"/>
          </a:xfrm>
          <a:prstGeom prst="ellipse">
            <a:avLst/>
          </a:prstGeom>
          <a:blipFill>
            <a:blip r:embed="rId5"/>
            <a:stretch>
              <a:fillRect l="-6475" t="-38462" r="1057" b="-2340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30AE656-458E-2D0C-E2B4-DF46A25016BC}"/>
              </a:ext>
            </a:extLst>
          </p:cNvPr>
          <p:cNvSpPr txBox="1"/>
          <p:nvPr/>
        </p:nvSpPr>
        <p:spPr>
          <a:xfrm>
            <a:off x="495942" y="10374913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Chanakya Samsani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Business Analyst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1C6E4FE-5A49-B044-33DB-4C3185A814A0}"/>
              </a:ext>
            </a:extLst>
          </p:cNvPr>
          <p:cNvSpPr txBox="1"/>
          <p:nvPr/>
        </p:nvSpPr>
        <p:spPr>
          <a:xfrm>
            <a:off x="3391918" y="10374913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Bikram Chand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Data Engineer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100E69C-C00F-EE82-6DAF-7EDA3E575B76}"/>
              </a:ext>
            </a:extLst>
          </p:cNvPr>
          <p:cNvSpPr txBox="1"/>
          <p:nvPr/>
        </p:nvSpPr>
        <p:spPr>
          <a:xfrm>
            <a:off x="6303278" y="10379451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Sai Charan Chandu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DevOps Engineer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BB9B8DE-649D-21F3-90C6-0C1414B9C549}"/>
              </a:ext>
            </a:extLst>
          </p:cNvPr>
          <p:cNvSpPr txBox="1"/>
          <p:nvPr/>
        </p:nvSpPr>
        <p:spPr>
          <a:xfrm>
            <a:off x="9209873" y="10374912"/>
            <a:ext cx="25795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Chethan Chakradhar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ML Engineer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C2CEBDD-9F60-CAEB-D0FD-C33A1633AFFC}"/>
              </a:ext>
            </a:extLst>
          </p:cNvPr>
          <p:cNvSpPr/>
          <p:nvPr/>
        </p:nvSpPr>
        <p:spPr>
          <a:xfrm rot="9370321">
            <a:off x="3391917" y="7848004"/>
            <a:ext cx="2428729" cy="2429164"/>
          </a:xfrm>
          <a:prstGeom prst="ellipse">
            <a:avLst/>
          </a:prstGeom>
          <a:blipFill>
            <a:blip r:embed="rId6"/>
            <a:stretch>
              <a:fillRect l="-79889" t="-185265" r="-87421" b="-57281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92D8BD5-8879-7A2F-54B1-02FE626E740A}"/>
              </a:ext>
            </a:extLst>
          </p:cNvPr>
          <p:cNvSpPr/>
          <p:nvPr/>
        </p:nvSpPr>
        <p:spPr>
          <a:xfrm rot="9216941">
            <a:off x="6337317" y="7852020"/>
            <a:ext cx="2428729" cy="2377440"/>
          </a:xfrm>
          <a:prstGeom prst="ellipse">
            <a:avLst/>
          </a:prstGeom>
          <a:blipFill>
            <a:blip r:embed="rId7"/>
            <a:stretch>
              <a:fillRect l="-21533" t="-25000" r="-29063" b="-6346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875767-E453-C06E-EA58-8764CC9C8D95}"/>
              </a:ext>
            </a:extLst>
          </p:cNvPr>
          <p:cNvSpPr txBox="1"/>
          <p:nvPr/>
        </p:nvSpPr>
        <p:spPr>
          <a:xfrm>
            <a:off x="-10826828" y="28068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About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Us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BB9BC6C-CDAE-7168-C57C-E63E30EF3CDF}"/>
              </a:ext>
            </a:extLst>
          </p:cNvPr>
          <p:cNvSpPr/>
          <p:nvPr/>
        </p:nvSpPr>
        <p:spPr>
          <a:xfrm rot="9287466">
            <a:off x="253941" y="7790978"/>
            <a:ext cx="2428729" cy="2429164"/>
          </a:xfrm>
          <a:prstGeom prst="ellipse">
            <a:avLst/>
          </a:prstGeom>
          <a:blipFill dpi="0" rotWithShape="1">
            <a:blip r:embed="rId8"/>
            <a:srcRect/>
            <a:stretch>
              <a:fillRect l="-106246" t="-234202" r="-98714" b="-68574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04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2587">
        <p14:prism/>
      </p:transition>
    </mc:Choice>
    <mc:Fallback>
      <p:transition spd="slow" advTm="258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F6498FD6-33DD-7BA3-6795-E1AAE51F3F86}"/>
              </a:ext>
            </a:extLst>
          </p:cNvPr>
          <p:cNvSpPr/>
          <p:nvPr/>
        </p:nvSpPr>
        <p:spPr>
          <a:xfrm>
            <a:off x="6661140" y="1955787"/>
            <a:ext cx="2428729" cy="2377440"/>
          </a:xfrm>
          <a:prstGeom prst="ellipse">
            <a:avLst/>
          </a:prstGeom>
          <a:blipFill>
            <a:blip r:embed="rId2"/>
            <a:stretch>
              <a:fillRect l="-21533" t="-25000" r="-29063" b="-6346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BDA4F5-8F5D-6CE0-C45D-4B975E24D8E7}"/>
              </a:ext>
            </a:extLst>
          </p:cNvPr>
          <p:cNvSpPr/>
          <p:nvPr/>
        </p:nvSpPr>
        <p:spPr>
          <a:xfrm>
            <a:off x="3754545" y="1955787"/>
            <a:ext cx="2428729" cy="2429164"/>
          </a:xfrm>
          <a:prstGeom prst="ellipse">
            <a:avLst/>
          </a:prstGeom>
          <a:blipFill>
            <a:blip r:embed="rId3"/>
            <a:stretch>
              <a:fillRect l="-79889" t="-185265" r="-87421" b="-57281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7B3443-CC51-DE6E-E0B2-6251446A2B5D}"/>
              </a:ext>
            </a:extLst>
          </p:cNvPr>
          <p:cNvSpPr txBox="1"/>
          <p:nvPr/>
        </p:nvSpPr>
        <p:spPr>
          <a:xfrm>
            <a:off x="853803" y="4572972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Chanakya Samsani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Business Analyst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933A5A-B014-A3A4-36C8-805A26F591AE}"/>
              </a:ext>
            </a:extLst>
          </p:cNvPr>
          <p:cNvSpPr txBox="1"/>
          <p:nvPr/>
        </p:nvSpPr>
        <p:spPr>
          <a:xfrm>
            <a:off x="3749779" y="4572972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Bikram Chand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Data Engineer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4C0D7F-95D9-1E33-6D0D-587FEBF68450}"/>
              </a:ext>
            </a:extLst>
          </p:cNvPr>
          <p:cNvSpPr txBox="1"/>
          <p:nvPr/>
        </p:nvSpPr>
        <p:spPr>
          <a:xfrm>
            <a:off x="6661139" y="4577510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Sai Charan Chandu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DevOps Engineer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8F4B61-A78F-1F24-D0E3-647E7900F713}"/>
              </a:ext>
            </a:extLst>
          </p:cNvPr>
          <p:cNvSpPr txBox="1"/>
          <p:nvPr/>
        </p:nvSpPr>
        <p:spPr>
          <a:xfrm>
            <a:off x="9567734" y="4572971"/>
            <a:ext cx="261922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Chethan Chakradhar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ML Engineer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7CAF904-1C67-290B-4B54-8B2B1F33F8A3}"/>
              </a:ext>
            </a:extLst>
          </p:cNvPr>
          <p:cNvSpPr/>
          <p:nvPr/>
        </p:nvSpPr>
        <p:spPr>
          <a:xfrm>
            <a:off x="872463" y="1974940"/>
            <a:ext cx="2428729" cy="2429164"/>
          </a:xfrm>
          <a:prstGeom prst="ellipse">
            <a:avLst/>
          </a:prstGeom>
          <a:blipFill dpi="0" rotWithShape="1">
            <a:blip r:embed="rId4"/>
            <a:srcRect/>
            <a:stretch>
              <a:fillRect l="-106246" t="-234202" r="-98714" b="-68574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BA2C0B0-F433-5E46-3A13-3C744C053F08}"/>
              </a:ext>
            </a:extLst>
          </p:cNvPr>
          <p:cNvSpPr/>
          <p:nvPr/>
        </p:nvSpPr>
        <p:spPr>
          <a:xfrm>
            <a:off x="9640678" y="1974940"/>
            <a:ext cx="2428729" cy="2429164"/>
          </a:xfrm>
          <a:prstGeom prst="ellipse">
            <a:avLst/>
          </a:prstGeom>
          <a:blipFill>
            <a:blip r:embed="rId5"/>
            <a:stretch>
              <a:fillRect l="-10240" t="-38462" r="-2708" b="-2340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6FCA8FC-4BA1-9AC7-A70E-9F5EA887ACD9}"/>
              </a:ext>
            </a:extLst>
          </p:cNvPr>
          <p:cNvSpPr/>
          <p:nvPr/>
        </p:nvSpPr>
        <p:spPr>
          <a:xfrm>
            <a:off x="4055427" y="6672663"/>
            <a:ext cx="63183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7E73BA-C6D2-9B95-3DA1-DF8C954074B6}"/>
              </a:ext>
            </a:extLst>
          </p:cNvPr>
          <p:cNvSpPr/>
          <p:nvPr/>
        </p:nvSpPr>
        <p:spPr>
          <a:xfrm>
            <a:off x="4069460" y="6642624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A62C6F-1594-CBD4-0C83-58F36FB7AD40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B6AA4-02EB-1F26-A190-91AF24FE1A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212661"/>
            <a:ext cx="1999979" cy="64782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5B16834-403E-A58E-B45F-9CA80DF7C4FD}"/>
              </a:ext>
            </a:extLst>
          </p:cNvPr>
          <p:cNvSpPr txBox="1"/>
          <p:nvPr/>
        </p:nvSpPr>
        <p:spPr>
          <a:xfrm>
            <a:off x="668487" y="28068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About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Us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40A407-7F13-0CFC-66C9-641260D932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84750" y="17359"/>
            <a:ext cx="3762701" cy="61923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84446B-40D9-C0DE-9229-FACD64AE845A}"/>
              </a:ext>
            </a:extLst>
          </p:cNvPr>
          <p:cNvSpPr txBox="1"/>
          <p:nvPr/>
        </p:nvSpPr>
        <p:spPr>
          <a:xfrm>
            <a:off x="-8625935" y="17359"/>
            <a:ext cx="7699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Project </a:t>
            </a:r>
            <a:r>
              <a:rPr lang="en-US" sz="5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Objective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4E1D2-9304-625B-DE88-B4A751B884E1}"/>
              </a:ext>
            </a:extLst>
          </p:cNvPr>
          <p:cNvSpPr txBox="1"/>
          <p:nvPr/>
        </p:nvSpPr>
        <p:spPr>
          <a:xfrm>
            <a:off x="-8055055" y="1536174"/>
            <a:ext cx="524601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b="0" i="0" dirty="0">
                <a:solidFill>
                  <a:srgbClr val="ECECEC"/>
                </a:solidFill>
                <a:effectLst/>
                <a:latin typeface="Arial Rounded MT Bold" panose="020F0704030504030204" pitchFamily="34" charset="0"/>
              </a:rPr>
              <a:t>Develop a </a:t>
            </a:r>
            <a:r>
              <a:rPr lang="en-US" sz="4000" b="0" i="0" dirty="0">
                <a:solidFill>
                  <a:srgbClr val="1DB954"/>
                </a:solidFill>
                <a:effectLst/>
                <a:latin typeface="Arial Rounded MT Bold" panose="020F0704030504030204" pitchFamily="34" charset="0"/>
              </a:rPr>
              <a:t>scalable</a:t>
            </a:r>
            <a:r>
              <a:rPr lang="en-US" sz="4000" b="0" i="0" dirty="0">
                <a:solidFill>
                  <a:srgbClr val="ECECEC"/>
                </a:solidFill>
                <a:effectLst/>
                <a:latin typeface="Arial Rounded MT Bold" panose="020F0704030504030204" pitchFamily="34" charset="0"/>
              </a:rPr>
              <a:t> and </a:t>
            </a:r>
            <a:r>
              <a:rPr lang="en-US" sz="4000" b="0" i="0" dirty="0">
                <a:solidFill>
                  <a:srgbClr val="1DB954"/>
                </a:solidFill>
                <a:effectLst/>
                <a:latin typeface="Arial Rounded MT Bold" panose="020F0704030504030204" pitchFamily="34" charset="0"/>
              </a:rPr>
              <a:t>robust</a:t>
            </a:r>
            <a:r>
              <a:rPr lang="en-US" sz="4000" b="0" i="0" dirty="0">
                <a:solidFill>
                  <a:srgbClr val="ECECEC"/>
                </a:solidFill>
                <a:effectLst/>
                <a:latin typeface="Arial Rounded MT Bold" panose="020F0704030504030204" pitchFamily="34" charset="0"/>
              </a:rPr>
              <a:t> data engineering pipeline for real-time trend analysis of Spotify streaming data.</a:t>
            </a:r>
            <a:endParaRPr lang="en-US" sz="4000" dirty="0">
              <a:latin typeface="Arial Rounded MT Bold" panose="020F07040305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80D725-EA72-27E0-42F6-EE0A1E949E8A}"/>
              </a:ext>
            </a:extLst>
          </p:cNvPr>
          <p:cNvGrpSpPr/>
          <p:nvPr/>
        </p:nvGrpSpPr>
        <p:grpSpPr>
          <a:xfrm>
            <a:off x="-9199871" y="872827"/>
            <a:ext cx="7105135" cy="5131124"/>
            <a:chOff x="930728" y="872827"/>
            <a:chExt cx="7105135" cy="513112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C7E201-91AB-896C-2780-C89EDAE00480}"/>
                </a:ext>
              </a:extLst>
            </p:cNvPr>
            <p:cNvGrpSpPr/>
            <p:nvPr/>
          </p:nvGrpSpPr>
          <p:grpSpPr>
            <a:xfrm>
              <a:off x="930728" y="872827"/>
              <a:ext cx="7105135" cy="5131124"/>
              <a:chOff x="930728" y="872827"/>
              <a:chExt cx="7105135" cy="5131124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48884F22-E2B1-E4C3-D7B1-EA2A1208F482}"/>
                  </a:ext>
                </a:extLst>
              </p:cNvPr>
              <p:cNvSpPr/>
              <p:nvPr/>
            </p:nvSpPr>
            <p:spPr>
              <a:xfrm>
                <a:off x="930728" y="872827"/>
                <a:ext cx="7105135" cy="5131124"/>
              </a:xfrm>
              <a:prstGeom prst="roundRect">
                <a:avLst>
                  <a:gd name="adj" fmla="val 5348"/>
                </a:avLst>
              </a:prstGeom>
              <a:solidFill>
                <a:srgbClr val="00848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40E2FC1-FE57-B8A6-26F6-328B44EA5F22}"/>
                  </a:ext>
                </a:extLst>
              </p:cNvPr>
              <p:cNvSpPr txBox="1"/>
              <p:nvPr/>
            </p:nvSpPr>
            <p:spPr>
              <a:xfrm>
                <a:off x="1356020" y="2173553"/>
                <a:ext cx="3898214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 dirty="0">
                    <a:solidFill>
                      <a:schemeClr val="bg1">
                        <a:lumMod val="85000"/>
                      </a:schemeClr>
                    </a:solidFill>
                    <a:effectLst/>
                    <a:latin typeface="Arial Rounded MT Bold" panose="020F0704030504030204" pitchFamily="34" charset="0"/>
                  </a:rPr>
                  <a:t>Develop a </a:t>
                </a:r>
              </a:p>
              <a:p>
                <a:r>
                  <a:rPr lang="en-US" sz="2400" b="0" i="0" dirty="0">
                    <a:solidFill>
                      <a:schemeClr val="bg1"/>
                    </a:solidFill>
                    <a:effectLst/>
                    <a:latin typeface="Arial Rounded MT Bold" panose="020F0704030504030204" pitchFamily="34" charset="0"/>
                  </a:rPr>
                  <a:t>scalable and robust data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engineering pipeline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for real-time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trend analysis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of Spotify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streaming data</a:t>
                </a:r>
                <a:endParaRPr lang="en-US" sz="2400" dirty="0">
                  <a:latin typeface="Arial Rounded MT Bold" panose="020F0704030504030204" pitchFamily="34" charset="0"/>
                </a:endParaRPr>
              </a:p>
            </p:txBody>
          </p:sp>
          <p:pic>
            <p:nvPicPr>
              <p:cNvPr id="20" name="Graphic 19" descr="Music note with solid fill">
                <a:extLst>
                  <a:ext uri="{FF2B5EF4-FFF2-40B4-BE49-F238E27FC236}">
                    <a16:creationId xmlns:a16="http://schemas.microsoft.com/office/drawing/2014/main" id="{85504F57-7538-6AFB-910C-696E7C7FCA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1356020" y="4892369"/>
                <a:ext cx="441784" cy="441784"/>
              </a:xfrm>
              <a:prstGeom prst="rect">
                <a:avLst/>
              </a:prstGeom>
            </p:spPr>
          </p:pic>
          <p:pic>
            <p:nvPicPr>
              <p:cNvPr id="21" name="Graphic 20" descr="Music note with solid fill">
                <a:extLst>
                  <a:ext uri="{FF2B5EF4-FFF2-40B4-BE49-F238E27FC236}">
                    <a16:creationId xmlns:a16="http://schemas.microsoft.com/office/drawing/2014/main" id="{B05FC07B-BBE9-F0D4-CD0D-4F873278A2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356020" y="1712839"/>
                <a:ext cx="441784" cy="441784"/>
              </a:xfrm>
              <a:prstGeom prst="rect">
                <a:avLst/>
              </a:prstGeom>
            </p:spPr>
          </p:pic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B11D63C-EF98-0D40-3E86-A6546CF9B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71426" y="1015377"/>
              <a:ext cx="6790329" cy="3539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1489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234">
        <p159:morph option="byObject"/>
      </p:transition>
    </mc:Choice>
    <mc:Fallback>
      <p:transition spd="slow" advTm="2234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3"/>
            <a:ext cx="46525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4483296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F38139-A24D-4A2C-276C-B1FAEFAFF4CE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F8FB6A-FDDB-C40E-1182-49A04577A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05057"/>
            <a:ext cx="2181225" cy="666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F7BB9A-BFC2-97CF-4E40-E707CFAEBB8A}"/>
              </a:ext>
            </a:extLst>
          </p:cNvPr>
          <p:cNvSpPr txBox="1"/>
          <p:nvPr/>
        </p:nvSpPr>
        <p:spPr>
          <a:xfrm>
            <a:off x="664369" y="17359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Project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08F081-B6A6-961F-1398-3BF487F576FD}"/>
              </a:ext>
            </a:extLst>
          </p:cNvPr>
          <p:cNvSpPr txBox="1"/>
          <p:nvPr/>
        </p:nvSpPr>
        <p:spPr>
          <a:xfrm>
            <a:off x="668487" y="-19669632"/>
            <a:ext cx="7699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About </a:t>
            </a:r>
            <a:r>
              <a:rPr lang="en-US" sz="5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Us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7D333C8-D2E5-C980-5E75-4F5774159A53}"/>
              </a:ext>
            </a:extLst>
          </p:cNvPr>
          <p:cNvSpPr/>
          <p:nvPr/>
        </p:nvSpPr>
        <p:spPr>
          <a:xfrm rot="9407161">
            <a:off x="9209873" y="7757728"/>
            <a:ext cx="2428729" cy="2429164"/>
          </a:xfrm>
          <a:prstGeom prst="ellipse">
            <a:avLst/>
          </a:prstGeom>
          <a:blipFill>
            <a:blip r:embed="rId5"/>
            <a:stretch>
              <a:fillRect l="-6475" t="-38462" r="1057" b="-2340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0EB098-F2E4-C1B6-77E3-EE98A4CF2038}"/>
              </a:ext>
            </a:extLst>
          </p:cNvPr>
          <p:cNvSpPr txBox="1"/>
          <p:nvPr/>
        </p:nvSpPr>
        <p:spPr>
          <a:xfrm>
            <a:off x="495942" y="10374913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Chanakya Samsani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Business Analyst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686B06-F426-7CA5-FE43-2C65A3F0866F}"/>
              </a:ext>
            </a:extLst>
          </p:cNvPr>
          <p:cNvSpPr txBox="1"/>
          <p:nvPr/>
        </p:nvSpPr>
        <p:spPr>
          <a:xfrm>
            <a:off x="3391918" y="10374913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Bikram Chand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Data Engineer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CFB29-A84C-DCCF-497B-341E0D90D9B7}"/>
              </a:ext>
            </a:extLst>
          </p:cNvPr>
          <p:cNvSpPr txBox="1"/>
          <p:nvPr/>
        </p:nvSpPr>
        <p:spPr>
          <a:xfrm>
            <a:off x="6303278" y="10379451"/>
            <a:ext cx="24287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Sai Charan Chandu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DevOps Engineer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283F1E-E35B-F906-8078-922FEC6329A7}"/>
              </a:ext>
            </a:extLst>
          </p:cNvPr>
          <p:cNvSpPr txBox="1"/>
          <p:nvPr/>
        </p:nvSpPr>
        <p:spPr>
          <a:xfrm>
            <a:off x="9209873" y="10374912"/>
            <a:ext cx="25795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F1F1"/>
                </a:solidFill>
                <a:latin typeface="Arial Rounded MT Bold" panose="020F0704030504030204" pitchFamily="34" charset="0"/>
              </a:rPr>
              <a:t>Chethan Chakradhar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</a:rPr>
              <a:t>ML Engineer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19C9636-6006-B8BA-D8A2-F9C1EE6A0CF1}"/>
              </a:ext>
            </a:extLst>
          </p:cNvPr>
          <p:cNvSpPr/>
          <p:nvPr/>
        </p:nvSpPr>
        <p:spPr>
          <a:xfrm rot="9370321">
            <a:off x="3391917" y="7848004"/>
            <a:ext cx="2428729" cy="2429164"/>
          </a:xfrm>
          <a:prstGeom prst="ellipse">
            <a:avLst/>
          </a:prstGeom>
          <a:blipFill>
            <a:blip r:embed="rId6"/>
            <a:stretch>
              <a:fillRect l="-79889" t="-185265" r="-87421" b="-57281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1DEBB4E-36B5-3ED9-265A-73CD905D93C7}"/>
              </a:ext>
            </a:extLst>
          </p:cNvPr>
          <p:cNvSpPr/>
          <p:nvPr/>
        </p:nvSpPr>
        <p:spPr>
          <a:xfrm rot="9216941">
            <a:off x="6337317" y="7852020"/>
            <a:ext cx="2428729" cy="2377440"/>
          </a:xfrm>
          <a:prstGeom prst="ellipse">
            <a:avLst/>
          </a:prstGeom>
          <a:blipFill>
            <a:blip r:embed="rId7"/>
            <a:stretch>
              <a:fillRect l="-21533" t="-25000" r="-29063" b="-63462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A61676F-C6EB-3A28-EADC-2C193E0B70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8776" y="17359"/>
            <a:ext cx="3762701" cy="61923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C6D9285-717E-08BC-A943-C22E92C152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60186" y="12728"/>
            <a:ext cx="3812580" cy="619233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76E035C4-43D1-957C-1F0B-369538719D16}"/>
              </a:ext>
            </a:extLst>
          </p:cNvPr>
          <p:cNvGrpSpPr/>
          <p:nvPr/>
        </p:nvGrpSpPr>
        <p:grpSpPr>
          <a:xfrm>
            <a:off x="-7522316" y="851704"/>
            <a:ext cx="3062569" cy="5136292"/>
            <a:chOff x="929737" y="851704"/>
            <a:chExt cx="3062569" cy="513629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CF7023D-19F2-1A14-6F95-1349AFA8E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rcRect t="28552" b="28552"/>
            <a:stretch/>
          </p:blipFill>
          <p:spPr>
            <a:xfrm>
              <a:off x="929737" y="851704"/>
              <a:ext cx="3062569" cy="3040673"/>
            </a:xfrm>
            <a:prstGeom prst="roundRect">
              <a:avLst/>
            </a:prstGeom>
          </p:spPr>
        </p:pic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B0F457A-7E51-9CC5-1B2A-398E3CFD4DC8}"/>
                </a:ext>
              </a:extLst>
            </p:cNvPr>
            <p:cNvSpPr/>
            <p:nvPr/>
          </p:nvSpPr>
          <p:spPr>
            <a:xfrm>
              <a:off x="929737" y="1223501"/>
              <a:ext cx="3062569" cy="4764495"/>
            </a:xfrm>
            <a:prstGeom prst="roundRect">
              <a:avLst/>
            </a:prstGeom>
            <a:gradFill flip="none" rotWithShape="1">
              <a:gsLst>
                <a:gs pos="48000">
                  <a:schemeClr val="tx2">
                    <a:lumMod val="25000"/>
                    <a:lumOff val="75000"/>
                  </a:schemeClr>
                </a:gs>
                <a:gs pos="66000">
                  <a:schemeClr val="tx2">
                    <a:lumMod val="50000"/>
                    <a:lumOff val="50000"/>
                  </a:schemeClr>
                </a:gs>
                <a:gs pos="84000">
                  <a:schemeClr val="tx2">
                    <a:lumMod val="75000"/>
                    <a:lumOff val="25000"/>
                  </a:schemeClr>
                </a:gs>
                <a:gs pos="100000">
                  <a:schemeClr val="accent1">
                    <a:lumMod val="50000"/>
                  </a:schemeClr>
                </a:gs>
                <a:gs pos="2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steps are being taken to </a:t>
              </a:r>
              <a:r>
                <a:rPr lang="en-US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protect</a:t>
              </a:r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business data and ensure cyber security?</a:t>
              </a:r>
            </a:p>
            <a:p>
              <a:endParaRPr lang="en-US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E982EB-4DFD-35F1-7270-EF919CA9D850}"/>
              </a:ext>
            </a:extLst>
          </p:cNvPr>
          <p:cNvGrpSpPr/>
          <p:nvPr/>
        </p:nvGrpSpPr>
        <p:grpSpPr>
          <a:xfrm>
            <a:off x="-3699722" y="851704"/>
            <a:ext cx="3069040" cy="5140876"/>
            <a:chOff x="4752331" y="851704"/>
            <a:chExt cx="3069040" cy="5140876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5BE81CA-6745-E482-CDA0-762CA1DD46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contrast="-1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rcRect t="20119" b="-5101"/>
            <a:stretch/>
          </p:blipFill>
          <p:spPr>
            <a:xfrm>
              <a:off x="4752331" y="851704"/>
              <a:ext cx="3062569" cy="4389120"/>
            </a:xfrm>
            <a:prstGeom prst="roundRect">
              <a:avLst/>
            </a:prstGeom>
          </p:spPr>
        </p:pic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DD02369E-1D22-D8CA-FCE0-CF0A1E24CD88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80000">
                  <a:srgbClr val="FC9A8E"/>
                </a:gs>
                <a:gs pos="100000">
                  <a:srgbClr val="FB6C5B"/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emerging trends 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in business and how can we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capitalize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 on them?</a:t>
              </a:r>
            </a:p>
            <a:p>
              <a:endParaRPr lang="en-US" dirty="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FD300A5D-221E-0FDC-0E06-C0C2A5D03143}"/>
              </a:ext>
            </a:extLst>
          </p:cNvPr>
          <p:cNvSpPr txBox="1"/>
          <p:nvPr/>
        </p:nvSpPr>
        <p:spPr>
          <a:xfrm>
            <a:off x="-8257088" y="16228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Business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Questions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FD22B31-1671-682C-FFBD-D1049F02644A}"/>
              </a:ext>
            </a:extLst>
          </p:cNvPr>
          <p:cNvGrpSpPr/>
          <p:nvPr/>
        </p:nvGrpSpPr>
        <p:grpSpPr>
          <a:xfrm>
            <a:off x="930728" y="872827"/>
            <a:ext cx="7105135" cy="5131124"/>
            <a:chOff x="930728" y="872827"/>
            <a:chExt cx="7105135" cy="5131124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1ECB1FE-C790-67BC-73B0-D9225029B97D}"/>
                </a:ext>
              </a:extLst>
            </p:cNvPr>
            <p:cNvGrpSpPr/>
            <p:nvPr/>
          </p:nvGrpSpPr>
          <p:grpSpPr>
            <a:xfrm>
              <a:off x="930728" y="872827"/>
              <a:ext cx="7105135" cy="5131124"/>
              <a:chOff x="930728" y="872827"/>
              <a:chExt cx="7105135" cy="5131124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78A91B53-AFFF-78A8-9198-350EC71FE2C4}"/>
                  </a:ext>
                </a:extLst>
              </p:cNvPr>
              <p:cNvSpPr/>
              <p:nvPr/>
            </p:nvSpPr>
            <p:spPr>
              <a:xfrm>
                <a:off x="930728" y="872827"/>
                <a:ext cx="7105135" cy="5131124"/>
              </a:xfrm>
              <a:prstGeom prst="roundRect">
                <a:avLst>
                  <a:gd name="adj" fmla="val 5348"/>
                </a:avLst>
              </a:prstGeom>
              <a:solidFill>
                <a:srgbClr val="00848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D88E50B-0DCD-1076-C302-DD469B29DE07}"/>
                  </a:ext>
                </a:extLst>
              </p:cNvPr>
              <p:cNvSpPr txBox="1"/>
              <p:nvPr/>
            </p:nvSpPr>
            <p:spPr>
              <a:xfrm>
                <a:off x="1356020" y="2173553"/>
                <a:ext cx="3898214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 dirty="0">
                    <a:solidFill>
                      <a:schemeClr val="bg1">
                        <a:lumMod val="85000"/>
                      </a:schemeClr>
                    </a:solidFill>
                    <a:effectLst/>
                    <a:latin typeface="Arial Rounded MT Bold" panose="020F0704030504030204" pitchFamily="34" charset="0"/>
                  </a:rPr>
                  <a:t>Develop a </a:t>
                </a:r>
              </a:p>
              <a:p>
                <a:r>
                  <a:rPr lang="en-US" sz="2400" b="0" i="0" dirty="0">
                    <a:solidFill>
                      <a:schemeClr val="bg1"/>
                    </a:solidFill>
                    <a:effectLst/>
                    <a:latin typeface="Arial Rounded MT Bold" panose="020F0704030504030204" pitchFamily="34" charset="0"/>
                  </a:rPr>
                  <a:t>scalable and robust data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engineering pipeline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for real-time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trend analysis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of Spotify </a:t>
                </a:r>
              </a:p>
              <a:p>
                <a:r>
                  <a:rPr lang="en-US" sz="2400" b="0" i="0" dirty="0">
                    <a:effectLst/>
                    <a:latin typeface="Arial Rounded MT Bold" panose="020F0704030504030204" pitchFamily="34" charset="0"/>
                  </a:rPr>
                  <a:t>streaming data</a:t>
                </a:r>
                <a:endParaRPr lang="en-US" sz="2400" dirty="0">
                  <a:latin typeface="Arial Rounded MT Bold" panose="020F0704030504030204" pitchFamily="34" charset="0"/>
                </a:endParaRPr>
              </a:p>
            </p:txBody>
          </p:sp>
          <p:pic>
            <p:nvPicPr>
              <p:cNvPr id="34" name="Graphic 33" descr="Music note with solid fill">
                <a:extLst>
                  <a:ext uri="{FF2B5EF4-FFF2-40B4-BE49-F238E27FC236}">
                    <a16:creationId xmlns:a16="http://schemas.microsoft.com/office/drawing/2014/main" id="{C16D346A-467F-9EAC-E961-764145C59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1356020" y="4892369"/>
                <a:ext cx="441784" cy="441784"/>
              </a:xfrm>
              <a:prstGeom prst="rect">
                <a:avLst/>
              </a:prstGeom>
            </p:spPr>
          </p:pic>
          <p:pic>
            <p:nvPicPr>
              <p:cNvPr id="35" name="Graphic 34" descr="Music note with solid fill">
                <a:extLst>
                  <a:ext uri="{FF2B5EF4-FFF2-40B4-BE49-F238E27FC236}">
                    <a16:creationId xmlns:a16="http://schemas.microsoft.com/office/drawing/2014/main" id="{A4E182A5-B226-E28A-7D55-60FECDEB85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p:blipFill>
            <p:spPr>
              <a:xfrm>
                <a:off x="1356020" y="1712839"/>
                <a:ext cx="441784" cy="441784"/>
              </a:xfrm>
              <a:prstGeom prst="rect">
                <a:avLst/>
              </a:prstGeom>
            </p:spPr>
          </p:pic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F168AEA5-6BE0-A5A9-E65A-3BDDA591B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071426" y="1015377"/>
              <a:ext cx="6790329" cy="353964"/>
            </a:xfrm>
            <a:prstGeom prst="rect">
              <a:avLst/>
            </a:prstGeom>
          </p:spPr>
        </p:pic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29705A8A-DC11-05B8-25EB-37CB03DECE79}"/>
              </a:ext>
            </a:extLst>
          </p:cNvPr>
          <p:cNvSpPr/>
          <p:nvPr/>
        </p:nvSpPr>
        <p:spPr>
          <a:xfrm rot="9287466">
            <a:off x="253941" y="7790978"/>
            <a:ext cx="2428729" cy="2429164"/>
          </a:xfrm>
          <a:prstGeom prst="ellipse">
            <a:avLst/>
          </a:prstGeom>
          <a:blipFill dpi="0" rotWithShape="1">
            <a:blip r:embed="rId20"/>
            <a:srcRect/>
            <a:stretch>
              <a:fillRect l="-106246" t="-234202" r="-98714" b="-68574"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z="69850" prstMaterial="plastic">
            <a:bevelT w="95250" h="57150"/>
            <a:bevelB w="298450" h="1714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41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361">
        <p159:morph option="byObject"/>
      </p:transition>
    </mc:Choice>
    <mc:Fallback>
      <p:transition spd="slow" advTm="5361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3"/>
            <a:ext cx="1029018" cy="50082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5035234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ACA1A8-9DD6-7630-F7CA-DE6583D47A6F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3B977E-4EB9-D120-AF28-6357954C3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205057"/>
            <a:ext cx="2173904" cy="666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38CE97-5338-5758-00D0-339EA2260B41}"/>
              </a:ext>
            </a:extLst>
          </p:cNvPr>
          <p:cNvSpPr txBox="1"/>
          <p:nvPr/>
        </p:nvSpPr>
        <p:spPr>
          <a:xfrm>
            <a:off x="667456" y="16228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Business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Questions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B87628-83AB-7AF5-7281-932E897BE3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6478" y="12728"/>
            <a:ext cx="3812580" cy="61923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CDB5FF-1B24-32E2-2FA9-E6CD8BF86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84750" y="17359"/>
            <a:ext cx="3762701" cy="61923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540833-9B6B-FEF7-BDB5-958C58C2E6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27935" y="30847"/>
            <a:ext cx="3760163" cy="6183539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2416D0A9-0A79-C211-684F-8296298932BE}"/>
              </a:ext>
            </a:extLst>
          </p:cNvPr>
          <p:cNvGrpSpPr/>
          <p:nvPr/>
        </p:nvGrpSpPr>
        <p:grpSpPr>
          <a:xfrm>
            <a:off x="929737" y="851704"/>
            <a:ext cx="3062569" cy="5136292"/>
            <a:chOff x="929737" y="851704"/>
            <a:chExt cx="3062569" cy="513629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602EC4-09CB-7AD1-1520-F84CDEE51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rcRect t="28552" b="28552"/>
            <a:stretch/>
          </p:blipFill>
          <p:spPr>
            <a:xfrm>
              <a:off x="929737" y="851704"/>
              <a:ext cx="3062569" cy="3040673"/>
            </a:xfrm>
            <a:prstGeom prst="roundRect">
              <a:avLst/>
            </a:prstGeom>
          </p:spPr>
        </p:pic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64E276E-D9CE-C6F5-1D9F-EA0AED65691C}"/>
                </a:ext>
              </a:extLst>
            </p:cNvPr>
            <p:cNvSpPr/>
            <p:nvPr/>
          </p:nvSpPr>
          <p:spPr>
            <a:xfrm>
              <a:off x="929737" y="1223501"/>
              <a:ext cx="3062569" cy="4764495"/>
            </a:xfrm>
            <a:prstGeom prst="roundRect">
              <a:avLst/>
            </a:prstGeom>
            <a:gradFill flip="none" rotWithShape="1">
              <a:gsLst>
                <a:gs pos="48000">
                  <a:schemeClr val="tx2">
                    <a:lumMod val="25000"/>
                    <a:lumOff val="75000"/>
                  </a:schemeClr>
                </a:gs>
                <a:gs pos="66000">
                  <a:schemeClr val="tx2">
                    <a:lumMod val="50000"/>
                    <a:lumOff val="50000"/>
                  </a:schemeClr>
                </a:gs>
                <a:gs pos="84000">
                  <a:schemeClr val="tx2">
                    <a:lumMod val="75000"/>
                    <a:lumOff val="25000"/>
                  </a:schemeClr>
                </a:gs>
                <a:gs pos="100000">
                  <a:schemeClr val="accent1">
                    <a:lumMod val="50000"/>
                  </a:schemeClr>
                </a:gs>
                <a:gs pos="2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steps are being taken to </a:t>
              </a:r>
              <a:r>
                <a:rPr lang="en-US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protect</a:t>
              </a:r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business data and ensure cyber security?</a:t>
              </a:r>
            </a:p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480439E-35DB-10B0-AF8A-C60786C80944}"/>
              </a:ext>
            </a:extLst>
          </p:cNvPr>
          <p:cNvGrpSpPr/>
          <p:nvPr/>
        </p:nvGrpSpPr>
        <p:grpSpPr>
          <a:xfrm>
            <a:off x="4752331" y="851704"/>
            <a:ext cx="3069040" cy="5140876"/>
            <a:chOff x="4752331" y="851704"/>
            <a:chExt cx="3069040" cy="5140876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F556DF7-7556-8298-AA1E-BF1E15B8F7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contrast="-1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rcRect t="20119" b="-5101"/>
            <a:stretch/>
          </p:blipFill>
          <p:spPr>
            <a:xfrm>
              <a:off x="4752331" y="851704"/>
              <a:ext cx="3062569" cy="4389120"/>
            </a:xfrm>
            <a:prstGeom prst="roundRect">
              <a:avLst/>
            </a:prstGeom>
          </p:spPr>
        </p:pic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D9989A3-E317-55F4-E927-2E84A137F026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80000">
                  <a:srgbClr val="FC9A8E"/>
                </a:gs>
                <a:gs pos="100000">
                  <a:srgbClr val="FB6C5B"/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emerging trends 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in business and how can we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capitalize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 on them?</a:t>
              </a:r>
            </a:p>
            <a:p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B9193D3-1470-6357-93F0-B4D83D730F6E}"/>
              </a:ext>
            </a:extLst>
          </p:cNvPr>
          <p:cNvGrpSpPr/>
          <p:nvPr/>
        </p:nvGrpSpPr>
        <p:grpSpPr>
          <a:xfrm>
            <a:off x="929737" y="8092787"/>
            <a:ext cx="3062569" cy="5136291"/>
            <a:chOff x="1061262" y="1061162"/>
            <a:chExt cx="3062569" cy="5136291"/>
          </a:xfrm>
        </p:grpSpPr>
        <p:pic>
          <p:nvPicPr>
            <p:cNvPr id="28" name="Picture 27" descr="Different types of keys">
              <a:extLst>
                <a:ext uri="{FF2B5EF4-FFF2-40B4-BE49-F238E27FC236}">
                  <a16:creationId xmlns:a16="http://schemas.microsoft.com/office/drawing/2014/main" id="{AE46C346-3771-6163-7BF9-D0C37155B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0300" y="1912125"/>
              <a:ext cx="4764493" cy="3062567"/>
            </a:xfrm>
            <a:prstGeom prst="roundRect">
              <a:avLst/>
            </a:prstGeom>
          </p:spPr>
        </p:pic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1F7853DD-39C9-41BD-0E18-F1F395CC9AA8}"/>
                </a:ext>
              </a:extLst>
            </p:cNvPr>
            <p:cNvSpPr/>
            <p:nvPr/>
          </p:nvSpPr>
          <p:spPr>
            <a:xfrm>
              <a:off x="1061262" y="1432958"/>
              <a:ext cx="3062569" cy="4764495"/>
            </a:xfrm>
            <a:prstGeom prst="roundRect">
              <a:avLst/>
            </a:prstGeom>
            <a:gradFill flip="none" rotWithShape="1">
              <a:gsLst>
                <a:gs pos="52000">
                  <a:schemeClr val="bg1">
                    <a:lumMod val="85000"/>
                  </a:schemeClr>
                </a:gs>
                <a:gs pos="65000">
                  <a:schemeClr val="bg1">
                    <a:lumMod val="75000"/>
                  </a:schemeClr>
                </a:gs>
                <a:gs pos="83000">
                  <a:schemeClr val="bg1">
                    <a:lumMod val="65000"/>
                  </a:schemeClr>
                </a:gs>
                <a:gs pos="100000">
                  <a:schemeClr val="bg1">
                    <a:lumMod val="50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We secure data through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encryption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multi-factor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authentication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and ongoing monitoring, ensuring a resilient cybersecurity framework.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C0893B3-3847-5A70-F6AA-E9F24E4D098D}"/>
              </a:ext>
            </a:extLst>
          </p:cNvPr>
          <p:cNvGrpSpPr/>
          <p:nvPr/>
        </p:nvGrpSpPr>
        <p:grpSpPr>
          <a:xfrm>
            <a:off x="4752331" y="8064042"/>
            <a:ext cx="3069040" cy="5169620"/>
            <a:chOff x="4752331" y="822960"/>
            <a:chExt cx="3069040" cy="516962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82CE5E-3201-F631-3288-BFCF3A571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5"/>
                </a:ext>
              </a:extLst>
            </a:blip>
            <a:srcRect t="18153" b="-13695"/>
            <a:stretch/>
          </p:blipFill>
          <p:spPr>
            <a:xfrm>
              <a:off x="4752331" y="822960"/>
              <a:ext cx="3062569" cy="4389120"/>
            </a:xfrm>
            <a:prstGeom prst="roundRect">
              <a:avLst/>
            </a:prstGeom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01EE5B4C-6639-7DF0-C461-676CD86902B5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65000">
                  <a:schemeClr val="accent5">
                    <a:lumMod val="60000"/>
                    <a:lumOff val="40000"/>
                  </a:schemeClr>
                </a:gs>
                <a:gs pos="100000">
                  <a:schemeClr val="accent5">
                    <a:lumMod val="75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Personalized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content, AI driven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recommendations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and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interactive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user experiences are top emerging trends that we can capitalize to improve business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ACCB0E8-0677-65FD-78BA-EE37FDFB269E}"/>
              </a:ext>
            </a:extLst>
          </p:cNvPr>
          <p:cNvGrpSpPr/>
          <p:nvPr/>
        </p:nvGrpSpPr>
        <p:grpSpPr>
          <a:xfrm>
            <a:off x="930728" y="-6034622"/>
            <a:ext cx="7105135" cy="5131124"/>
            <a:chOff x="930728" y="872827"/>
            <a:chExt cx="7105135" cy="5131124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5DBBC204-6D0C-F594-C017-C18737DDE1C8}"/>
                </a:ext>
              </a:extLst>
            </p:cNvPr>
            <p:cNvSpPr/>
            <p:nvPr/>
          </p:nvSpPr>
          <p:spPr>
            <a:xfrm>
              <a:off x="930728" y="872827"/>
              <a:ext cx="7105135" cy="5131124"/>
            </a:xfrm>
            <a:prstGeom prst="roundRect">
              <a:avLst>
                <a:gd name="adj" fmla="val 5348"/>
              </a:avLst>
            </a:prstGeom>
            <a:solidFill>
              <a:srgbClr val="CC4E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3083CB-52A9-09D3-6049-1CF7301DB0C1}"/>
                </a:ext>
              </a:extLst>
            </p:cNvPr>
            <p:cNvSpPr txBox="1"/>
            <p:nvPr/>
          </p:nvSpPr>
          <p:spPr>
            <a:xfrm>
              <a:off x="1356020" y="2173553"/>
              <a:ext cx="3898214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Arial Rounded MT Bold" panose="020F0704030504030204" pitchFamily="34" charset="0"/>
                </a:rPr>
                <a:t>Develop a </a:t>
              </a:r>
            </a:p>
            <a:p>
              <a:r>
                <a:rPr lang="en-US" sz="2400" b="0" i="0" dirty="0">
                  <a:solidFill>
                    <a:schemeClr val="bg1"/>
                  </a:solidFill>
                  <a:effectLst/>
                  <a:latin typeface="Arial Rounded MT Bold" panose="020F0704030504030204" pitchFamily="34" charset="0"/>
                </a:rPr>
                <a:t>scalable and robust data </a:t>
              </a:r>
            </a:p>
            <a:p>
              <a:r>
                <a:rPr lang="en-US" sz="2400" b="0" i="0" dirty="0">
                  <a:effectLst/>
                  <a:latin typeface="Arial Rounded MT Bold" panose="020F0704030504030204" pitchFamily="34" charset="0"/>
                </a:rPr>
                <a:t>engineering pipeline </a:t>
              </a:r>
            </a:p>
            <a:p>
              <a:r>
                <a:rPr lang="en-US" sz="2400" b="0" i="0" dirty="0">
                  <a:effectLst/>
                  <a:latin typeface="Arial Rounded MT Bold" panose="020F0704030504030204" pitchFamily="34" charset="0"/>
                </a:rPr>
                <a:t>for real-time </a:t>
              </a:r>
            </a:p>
            <a:p>
              <a:r>
                <a:rPr lang="en-US" sz="2400" b="0" i="0" dirty="0">
                  <a:effectLst/>
                  <a:latin typeface="Arial Rounded MT Bold" panose="020F0704030504030204" pitchFamily="34" charset="0"/>
                </a:rPr>
                <a:t>trend analysis </a:t>
              </a:r>
            </a:p>
            <a:p>
              <a:r>
                <a:rPr lang="en-US" sz="2400" b="0" i="0" dirty="0">
                  <a:effectLst/>
                  <a:latin typeface="Arial Rounded MT Bold" panose="020F0704030504030204" pitchFamily="34" charset="0"/>
                </a:rPr>
                <a:t>of Spotify </a:t>
              </a:r>
            </a:p>
            <a:p>
              <a:r>
                <a:rPr lang="en-US" sz="2400" b="0" i="0" dirty="0">
                  <a:effectLst/>
                  <a:latin typeface="Arial Rounded MT Bold" panose="020F0704030504030204" pitchFamily="34" charset="0"/>
                </a:rPr>
                <a:t>streaming data</a:t>
              </a:r>
              <a:endParaRPr lang="en-US" sz="2400" dirty="0">
                <a:latin typeface="Arial Rounded MT Bold" panose="020F0704030504030204" pitchFamily="34" charset="0"/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D94BFA15-6559-89E3-6F0E-CDAA020D1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211244" y="1030581"/>
              <a:ext cx="6544101" cy="299648"/>
            </a:xfrm>
            <a:prstGeom prst="rect">
              <a:avLst/>
            </a:prstGeom>
          </p:spPr>
        </p:pic>
        <p:pic>
          <p:nvPicPr>
            <p:cNvPr id="37" name="Graphic 36" descr="Music note with solid fill">
              <a:extLst>
                <a:ext uri="{FF2B5EF4-FFF2-40B4-BE49-F238E27FC236}">
                  <a16:creationId xmlns:a16="http://schemas.microsoft.com/office/drawing/2014/main" id="{A430CFBC-844A-A489-E6A0-79ADC0311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356020" y="4892369"/>
              <a:ext cx="441784" cy="441784"/>
            </a:xfrm>
            <a:prstGeom prst="rect">
              <a:avLst/>
            </a:prstGeom>
          </p:spPr>
        </p:pic>
        <p:pic>
          <p:nvPicPr>
            <p:cNvPr id="38" name="Graphic 37" descr="Music note with solid fill">
              <a:extLst>
                <a:ext uri="{FF2B5EF4-FFF2-40B4-BE49-F238E27FC236}">
                  <a16:creationId xmlns:a16="http://schemas.microsoft.com/office/drawing/2014/main" id="{016E7A6E-6780-C66A-930C-3E1E0DB1A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1356020" y="1712839"/>
              <a:ext cx="441784" cy="441784"/>
            </a:xfrm>
            <a:prstGeom prst="rect">
              <a:avLst/>
            </a:prstGeom>
          </p:spPr>
        </p:pic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7F300D3-B1C2-A1CA-E1A2-C820EF1F9ECA}"/>
              </a:ext>
            </a:extLst>
          </p:cNvPr>
          <p:cNvSpPr txBox="1"/>
          <p:nvPr/>
        </p:nvSpPr>
        <p:spPr>
          <a:xfrm>
            <a:off x="-12185023" y="6828"/>
            <a:ext cx="11841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Proposed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Solutions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51FD64-3406-DF62-8A11-A2FB6D12DA2E}"/>
              </a:ext>
            </a:extLst>
          </p:cNvPr>
          <p:cNvSpPr txBox="1"/>
          <p:nvPr/>
        </p:nvSpPr>
        <p:spPr>
          <a:xfrm>
            <a:off x="664369" y="-10824813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Project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1917083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653">
        <p159:morph option="byObject"/>
      </p:transition>
    </mc:Choice>
    <mc:Fallback>
      <p:transition spd="slow" advTm="4653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3"/>
            <a:ext cx="1834833" cy="51988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5819163" y="6646306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0E6E11-E225-8DA0-E7BD-BDF3928D6E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0186" y="12728"/>
            <a:ext cx="3812580" cy="61923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5751C2-62E3-E93F-C2FC-6FCB51E5FD2B}"/>
              </a:ext>
            </a:extLst>
          </p:cNvPr>
          <p:cNvSpPr txBox="1"/>
          <p:nvPr/>
        </p:nvSpPr>
        <p:spPr>
          <a:xfrm>
            <a:off x="667377" y="6828"/>
            <a:ext cx="11841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Proposed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Solutions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0D96F-E7A1-47EB-A2D0-044DDEF8D0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8473" y="1"/>
            <a:ext cx="3760163" cy="62143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B1CF135-A128-325F-B6A2-C1C80ACF1647}"/>
              </a:ext>
            </a:extLst>
          </p:cNvPr>
          <p:cNvGrpSpPr/>
          <p:nvPr/>
        </p:nvGrpSpPr>
        <p:grpSpPr>
          <a:xfrm>
            <a:off x="929737" y="851705"/>
            <a:ext cx="3062569" cy="5136291"/>
            <a:chOff x="1061262" y="1061162"/>
            <a:chExt cx="3062569" cy="5136291"/>
          </a:xfrm>
        </p:grpSpPr>
        <p:pic>
          <p:nvPicPr>
            <p:cNvPr id="6" name="Picture 5" descr="Different types of keys">
              <a:extLst>
                <a:ext uri="{FF2B5EF4-FFF2-40B4-BE49-F238E27FC236}">
                  <a16:creationId xmlns:a16="http://schemas.microsoft.com/office/drawing/2014/main" id="{212EBE03-775F-CE2C-DFE3-7AC8C0CD4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0300" y="1912125"/>
              <a:ext cx="4764493" cy="3062567"/>
            </a:xfrm>
            <a:prstGeom prst="roundRect">
              <a:avLst/>
            </a:prstGeom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EED9002-60FE-DF97-F25E-C508F21AD46A}"/>
                </a:ext>
              </a:extLst>
            </p:cNvPr>
            <p:cNvSpPr/>
            <p:nvPr/>
          </p:nvSpPr>
          <p:spPr>
            <a:xfrm>
              <a:off x="1061262" y="1432958"/>
              <a:ext cx="3062569" cy="4764495"/>
            </a:xfrm>
            <a:prstGeom prst="roundRect">
              <a:avLst/>
            </a:prstGeom>
            <a:gradFill flip="none" rotWithShape="1">
              <a:gsLst>
                <a:gs pos="52000">
                  <a:schemeClr val="bg1">
                    <a:lumMod val="85000"/>
                  </a:schemeClr>
                </a:gs>
                <a:gs pos="65000">
                  <a:schemeClr val="bg1">
                    <a:lumMod val="75000"/>
                  </a:schemeClr>
                </a:gs>
                <a:gs pos="83000">
                  <a:schemeClr val="bg1">
                    <a:lumMod val="65000"/>
                  </a:schemeClr>
                </a:gs>
                <a:gs pos="100000">
                  <a:schemeClr val="bg1">
                    <a:lumMod val="50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We secure data through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encryption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multi-factor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authentication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and ongoing monitoring, ensuring a resilient cybersecurity framework.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15B43B-75D0-B246-9298-7436EEE0A240}"/>
              </a:ext>
            </a:extLst>
          </p:cNvPr>
          <p:cNvGrpSpPr/>
          <p:nvPr/>
        </p:nvGrpSpPr>
        <p:grpSpPr>
          <a:xfrm>
            <a:off x="4752331" y="822960"/>
            <a:ext cx="3069040" cy="5169620"/>
            <a:chOff x="4752331" y="822960"/>
            <a:chExt cx="3069040" cy="516962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FC5F6FA-11C2-6939-EB7F-01B30C0FD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rcRect t="18153" b="-13695"/>
            <a:stretch/>
          </p:blipFill>
          <p:spPr>
            <a:xfrm>
              <a:off x="4752331" y="822960"/>
              <a:ext cx="3062569" cy="4389120"/>
            </a:xfrm>
            <a:prstGeom prst="roundRect">
              <a:avLst/>
            </a:prstGeom>
          </p:spPr>
        </p:pic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7C94F42-5FEC-2752-AD15-6444079E4906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65000">
                  <a:schemeClr val="accent5">
                    <a:lumMod val="60000"/>
                    <a:lumOff val="40000"/>
                  </a:schemeClr>
                </a:gs>
                <a:gs pos="100000">
                  <a:schemeClr val="accent5">
                    <a:lumMod val="75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Personalized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content, AI driven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recommendations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and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interactive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user experiences are top emerging trends that we can capitalize to improve business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ABBE44-4868-5FC2-3524-7DA23BCACB72}"/>
              </a:ext>
            </a:extLst>
          </p:cNvPr>
          <p:cNvGrpSpPr/>
          <p:nvPr/>
        </p:nvGrpSpPr>
        <p:grpSpPr>
          <a:xfrm>
            <a:off x="929737" y="-11332098"/>
            <a:ext cx="3062569" cy="5136292"/>
            <a:chOff x="929737" y="851704"/>
            <a:chExt cx="3062569" cy="513629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62AE419-899F-CF1C-51D7-502A7B69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rcRect t="28552" b="28552"/>
            <a:stretch/>
          </p:blipFill>
          <p:spPr>
            <a:xfrm>
              <a:off x="929737" y="851704"/>
              <a:ext cx="3062569" cy="3040673"/>
            </a:xfrm>
            <a:prstGeom prst="roundRect">
              <a:avLst/>
            </a:prstGeom>
          </p:spPr>
        </p:pic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0BA1BF67-1AE2-F773-2945-C2E74036F527}"/>
                </a:ext>
              </a:extLst>
            </p:cNvPr>
            <p:cNvSpPr/>
            <p:nvPr/>
          </p:nvSpPr>
          <p:spPr>
            <a:xfrm>
              <a:off x="929737" y="1223501"/>
              <a:ext cx="3062569" cy="4764495"/>
            </a:xfrm>
            <a:prstGeom prst="roundRect">
              <a:avLst/>
            </a:prstGeom>
            <a:gradFill flip="none" rotWithShape="1">
              <a:gsLst>
                <a:gs pos="48000">
                  <a:schemeClr val="tx2">
                    <a:lumMod val="25000"/>
                    <a:lumOff val="75000"/>
                  </a:schemeClr>
                </a:gs>
                <a:gs pos="66000">
                  <a:schemeClr val="tx2">
                    <a:lumMod val="50000"/>
                    <a:lumOff val="50000"/>
                  </a:schemeClr>
                </a:gs>
                <a:gs pos="84000">
                  <a:schemeClr val="tx2">
                    <a:lumMod val="75000"/>
                    <a:lumOff val="25000"/>
                  </a:schemeClr>
                </a:gs>
                <a:gs pos="100000">
                  <a:schemeClr val="accent1">
                    <a:lumMod val="50000"/>
                  </a:schemeClr>
                </a:gs>
                <a:gs pos="2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steps are being taken to </a:t>
              </a:r>
              <a:r>
                <a:rPr lang="en-US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protect</a:t>
              </a:r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business data and ensure cyber security?</a:t>
              </a:r>
            </a:p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47B67B-065B-89EA-8CB3-7FF21B55D3BA}"/>
              </a:ext>
            </a:extLst>
          </p:cNvPr>
          <p:cNvGrpSpPr/>
          <p:nvPr/>
        </p:nvGrpSpPr>
        <p:grpSpPr>
          <a:xfrm>
            <a:off x="4752331" y="-11332098"/>
            <a:ext cx="3069040" cy="5140876"/>
            <a:chOff x="4752331" y="851704"/>
            <a:chExt cx="3069040" cy="5140876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D6BDDD9-30BC-A730-0446-F22DFC321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contrast="-1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rcRect t="20119" b="-5101"/>
            <a:stretch/>
          </p:blipFill>
          <p:spPr>
            <a:xfrm>
              <a:off x="4752331" y="851704"/>
              <a:ext cx="3062569" cy="4389120"/>
            </a:xfrm>
            <a:prstGeom prst="roundRect">
              <a:avLst/>
            </a:prstGeom>
          </p:spPr>
        </p:pic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621AD771-FEFB-BCCE-600B-3B37F54294E3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80000">
                  <a:srgbClr val="FC9A8E"/>
                </a:gs>
                <a:gs pos="100000">
                  <a:srgbClr val="FB6C5B"/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What are the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emerging trends 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in business and how can we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capitalize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 on them?</a:t>
              </a:r>
            </a:p>
            <a:p>
              <a:endParaRPr lang="en-US" dirty="0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E8614B06-8E27-ABA7-610A-BEF6FF550E4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682652" y="6828"/>
            <a:ext cx="3657600" cy="618428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0120E9E-6E87-D991-7E85-EF1353944C9B}"/>
              </a:ext>
            </a:extLst>
          </p:cNvPr>
          <p:cNvSpPr txBox="1"/>
          <p:nvPr/>
        </p:nvSpPr>
        <p:spPr>
          <a:xfrm>
            <a:off x="-11072347" y="6828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E78AFD-7CBA-2F64-4F44-676B627E5565}"/>
              </a:ext>
            </a:extLst>
          </p:cNvPr>
          <p:cNvSpPr txBox="1"/>
          <p:nvPr/>
        </p:nvSpPr>
        <p:spPr>
          <a:xfrm>
            <a:off x="667456" y="-12429772"/>
            <a:ext cx="76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Business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38469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332">
        <p159:morph option="byObject"/>
      </p:transition>
    </mc:Choice>
    <mc:Fallback>
      <p:transition spd="slow" advTm="5332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408348" cy="5308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415428" y="6642622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52219" y="354893"/>
            <a:ext cx="3760163" cy="6183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C5CC89-C977-1ACE-747E-7C9F3FF22232}"/>
              </a:ext>
            </a:extLst>
          </p:cNvPr>
          <p:cNvSpPr txBox="1"/>
          <p:nvPr/>
        </p:nvSpPr>
        <p:spPr>
          <a:xfrm>
            <a:off x="667377" y="6828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6B58309-92D9-D74F-44CF-7C9B9E593497}"/>
              </a:ext>
            </a:extLst>
          </p:cNvPr>
          <p:cNvGrpSpPr/>
          <p:nvPr/>
        </p:nvGrpSpPr>
        <p:grpSpPr>
          <a:xfrm>
            <a:off x="929737" y="-10417691"/>
            <a:ext cx="3062569" cy="5136291"/>
            <a:chOff x="1061262" y="1061162"/>
            <a:chExt cx="3062569" cy="5136291"/>
          </a:xfrm>
        </p:grpSpPr>
        <p:pic>
          <p:nvPicPr>
            <p:cNvPr id="10" name="Picture 9" descr="Different types of keys">
              <a:extLst>
                <a:ext uri="{FF2B5EF4-FFF2-40B4-BE49-F238E27FC236}">
                  <a16:creationId xmlns:a16="http://schemas.microsoft.com/office/drawing/2014/main" id="{70A34E28-754D-DCFE-F88A-1DEB69A39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0300" y="1912125"/>
              <a:ext cx="4764493" cy="3062567"/>
            </a:xfrm>
            <a:prstGeom prst="roundRect">
              <a:avLst/>
            </a:prstGeom>
          </p:spPr>
        </p:pic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BCD28338-4AF6-C69C-9B8A-9DC9957DA56D}"/>
                </a:ext>
              </a:extLst>
            </p:cNvPr>
            <p:cNvSpPr/>
            <p:nvPr/>
          </p:nvSpPr>
          <p:spPr>
            <a:xfrm>
              <a:off x="1061262" y="1432958"/>
              <a:ext cx="3062569" cy="4764495"/>
            </a:xfrm>
            <a:prstGeom prst="roundRect">
              <a:avLst/>
            </a:prstGeom>
            <a:gradFill flip="none" rotWithShape="1">
              <a:gsLst>
                <a:gs pos="52000">
                  <a:schemeClr val="bg1">
                    <a:lumMod val="85000"/>
                  </a:schemeClr>
                </a:gs>
                <a:gs pos="65000">
                  <a:schemeClr val="bg1">
                    <a:lumMod val="75000"/>
                  </a:schemeClr>
                </a:gs>
                <a:gs pos="83000">
                  <a:schemeClr val="bg1">
                    <a:lumMod val="65000"/>
                  </a:schemeClr>
                </a:gs>
                <a:gs pos="100000">
                  <a:schemeClr val="bg1">
                    <a:lumMod val="50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We secure data through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encryption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multi-factor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authentication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, and ongoing monitoring, ensuring a resilient cybersecurity framework.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D8BC31-8F9D-C91E-0B53-873F97AC7C3A}"/>
              </a:ext>
            </a:extLst>
          </p:cNvPr>
          <p:cNvGrpSpPr/>
          <p:nvPr/>
        </p:nvGrpSpPr>
        <p:grpSpPr>
          <a:xfrm>
            <a:off x="4752331" y="-10446436"/>
            <a:ext cx="3069040" cy="5169620"/>
            <a:chOff x="4752331" y="822960"/>
            <a:chExt cx="3069040" cy="516962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B83A686-F12E-E6BE-5C75-A7C1184F2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rcRect t="18153" b="-13695"/>
            <a:stretch/>
          </p:blipFill>
          <p:spPr>
            <a:xfrm>
              <a:off x="4752331" y="822960"/>
              <a:ext cx="3062569" cy="4389120"/>
            </a:xfrm>
            <a:prstGeom prst="roundRect">
              <a:avLst/>
            </a:prstGeom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6F80351-1437-95FC-D61B-C219E44A3095}"/>
                </a:ext>
              </a:extLst>
            </p:cNvPr>
            <p:cNvSpPr/>
            <p:nvPr/>
          </p:nvSpPr>
          <p:spPr>
            <a:xfrm>
              <a:off x="4758802" y="1223501"/>
              <a:ext cx="3062569" cy="4769079"/>
            </a:xfrm>
            <a:prstGeom prst="roundRect">
              <a:avLst/>
            </a:prstGeom>
            <a:gradFill flip="none" rotWithShape="1">
              <a:gsLst>
                <a:gs pos="65000">
                  <a:schemeClr val="accent5">
                    <a:lumMod val="60000"/>
                    <a:lumOff val="40000"/>
                  </a:schemeClr>
                </a:gs>
                <a:gs pos="100000">
                  <a:schemeClr val="accent5">
                    <a:lumMod val="75000"/>
                  </a:schemeClr>
                </a:gs>
                <a:gs pos="3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Personalized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content, AI driven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recommendations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and </a:t>
              </a:r>
              <a:r>
                <a:rPr lang="en-US" sz="1800" dirty="0">
                  <a:solidFill>
                    <a:srgbClr val="1DB954"/>
                  </a:solidFill>
                  <a:latin typeface="Arial Rounded MT Bold" panose="020F0704030504030204" pitchFamily="34" charset="0"/>
                </a:rPr>
                <a:t>interactive</a:t>
              </a:r>
              <a:r>
                <a:rPr lang="en-US" sz="18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 user experiences are top emerging trends that we can capitalize to improve business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5356D18A-7599-C41C-09D1-C52084343A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FEEFC10-FB03-7DDC-C013-A68A21441F40}"/>
              </a:ext>
            </a:extLst>
          </p:cNvPr>
          <p:cNvGrpSpPr/>
          <p:nvPr/>
        </p:nvGrpSpPr>
        <p:grpSpPr>
          <a:xfrm>
            <a:off x="1505094" y="1987826"/>
            <a:ext cx="2922104" cy="2882347"/>
            <a:chOff x="3071135" y="998650"/>
            <a:chExt cx="2922104" cy="2882347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68DBF7E-A529-A733-FB41-57C71E487720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55F26F3A-00A2-4693-A5C0-57D2BA75F65B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11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A3CEF3-1AA8-9BC3-D4D6-09DA48741E6F}"/>
              </a:ext>
            </a:extLst>
          </p:cNvPr>
          <p:cNvGrpSpPr/>
          <p:nvPr/>
        </p:nvGrpSpPr>
        <p:grpSpPr>
          <a:xfrm>
            <a:off x="4913129" y="2005488"/>
            <a:ext cx="2922104" cy="2882347"/>
            <a:chOff x="3071135" y="998650"/>
            <a:chExt cx="2922104" cy="288234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BF223171-7F3E-7DF0-B481-9AF201F83757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F482EB8F-B9D0-50D9-7800-F8203694FC53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12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BF2C245-7C76-11EE-9165-1C40F23F00DE}"/>
              </a:ext>
            </a:extLst>
          </p:cNvPr>
          <p:cNvSpPr/>
          <p:nvPr/>
        </p:nvSpPr>
        <p:spPr>
          <a:xfrm>
            <a:off x="0" y="7735585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A1119C5-31D2-6EF3-BDA1-31E9F9E12B3A}"/>
              </a:ext>
            </a:extLst>
          </p:cNvPr>
          <p:cNvGrpSpPr/>
          <p:nvPr/>
        </p:nvGrpSpPr>
        <p:grpSpPr>
          <a:xfrm>
            <a:off x="1692681" y="8898230"/>
            <a:ext cx="8797159" cy="4529959"/>
            <a:chOff x="1692681" y="1162645"/>
            <a:chExt cx="8797159" cy="4529959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41DADC0-5E56-BA9F-2716-41AEF845779E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8" name="Picture 27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0817E11D-FFEC-1778-BB3A-A2CF0D83C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C75DDFA2-BDE5-F251-8EA2-197E3392E1D5}"/>
              </a:ext>
            </a:extLst>
          </p:cNvPr>
          <p:cNvSpPr txBox="1"/>
          <p:nvPr/>
        </p:nvSpPr>
        <p:spPr>
          <a:xfrm>
            <a:off x="667377" y="-11575572"/>
            <a:ext cx="118419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Proposed </a:t>
            </a:r>
            <a:r>
              <a:rPr lang="en-US" sz="4400" dirty="0">
                <a:solidFill>
                  <a:srgbClr val="1DB954"/>
                </a:solidFill>
                <a:latin typeface="Arial Rounded MT Bold" panose="020F0704030504030204" pitchFamily="34" charset="0"/>
              </a:rPr>
              <a:t>Solutions</a:t>
            </a:r>
          </a:p>
        </p:txBody>
      </p:sp>
    </p:spTree>
    <p:extLst>
      <p:ext uri="{BB962C8B-B14F-4D97-AF65-F5344CB8AC3E}">
        <p14:creationId xmlns:p14="http://schemas.microsoft.com/office/powerpoint/2010/main" val="3030190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716">
        <p159:morph option="byObject"/>
      </p:transition>
    </mc:Choice>
    <mc:Fallback>
      <p:transition spd="slow" advTm="5716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2964B-F70F-20E9-BB66-5ADAD5EA6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9C8E2E-CA22-218F-3DAE-1E584AD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" y="5123"/>
            <a:ext cx="663473" cy="6192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2EFA07-3E8A-D072-C6C8-A010F22CC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5057"/>
            <a:ext cx="12192000" cy="66675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97DE6E2-5280-0194-1187-7AACCCBBDA2D}"/>
              </a:ext>
            </a:extLst>
          </p:cNvPr>
          <p:cNvSpPr/>
          <p:nvPr/>
        </p:nvSpPr>
        <p:spPr>
          <a:xfrm>
            <a:off x="4055427" y="6672662"/>
            <a:ext cx="2924340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0117EB-BB9E-4EDF-6D25-4AE6FB78437C}"/>
              </a:ext>
            </a:extLst>
          </p:cNvPr>
          <p:cNvSpPr/>
          <p:nvPr/>
        </p:nvSpPr>
        <p:spPr>
          <a:xfrm>
            <a:off x="6911510" y="6645668"/>
            <a:ext cx="105798" cy="105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C34CAD-0D35-BC9F-06C1-28978D175E7B}"/>
              </a:ext>
            </a:extLst>
          </p:cNvPr>
          <p:cNvSpPr/>
          <p:nvPr/>
        </p:nvSpPr>
        <p:spPr>
          <a:xfrm>
            <a:off x="9477" y="6205057"/>
            <a:ext cx="2451545" cy="6478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C50D1-1628-D608-CABA-CAE6EB56F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7" y="6205057"/>
            <a:ext cx="2061210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88285F-E506-E504-C578-094A7C463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7" y="6208122"/>
            <a:ext cx="2144013" cy="6606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F31E60-8DDE-551D-8096-06AB94FF1E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4202" y="30847"/>
            <a:ext cx="3760163" cy="6183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E4BEBA-7B6C-5963-1057-30FDF9ADDC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4400" y="6828"/>
            <a:ext cx="3657600" cy="618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450132-0DFC-0B23-1F22-51504BB764F6}"/>
              </a:ext>
            </a:extLst>
          </p:cNvPr>
          <p:cNvSpPr txBox="1"/>
          <p:nvPr/>
        </p:nvSpPr>
        <p:spPr>
          <a:xfrm>
            <a:off x="667377" y="6828"/>
            <a:ext cx="1184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Our</a:t>
            </a:r>
            <a:r>
              <a:rPr lang="en-US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Approaches</a:t>
            </a:r>
            <a:endParaRPr lang="en-US" sz="5400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270DC9E-5327-C32F-866D-8B31CF9C8004}"/>
              </a:ext>
            </a:extLst>
          </p:cNvPr>
          <p:cNvGrpSpPr/>
          <p:nvPr/>
        </p:nvGrpSpPr>
        <p:grpSpPr>
          <a:xfrm>
            <a:off x="1505094" y="1987826"/>
            <a:ext cx="2922104" cy="2882347"/>
            <a:chOff x="3071135" y="998650"/>
            <a:chExt cx="2922104" cy="2882347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B5E10F0-5741-36DD-A682-8A5F6136FD39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- DM</a:t>
              </a:r>
            </a:p>
          </p:txBody>
        </p:sp>
        <p:sp>
          <p:nvSpPr>
            <p:cNvPr id="16" name="Rectangle: Top Corners Rounded 15">
              <a:extLst>
                <a:ext uri="{FF2B5EF4-FFF2-40B4-BE49-F238E27FC236}">
                  <a16:creationId xmlns:a16="http://schemas.microsoft.com/office/drawing/2014/main" id="{CE87615C-AB98-A7AB-12DF-738886321C58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8"/>
              <a:srcRect/>
              <a:stretch>
                <a:fillRect t="-3289" b="-39711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122A80-1361-5617-AD39-ECC183A0DD11}"/>
              </a:ext>
            </a:extLst>
          </p:cNvPr>
          <p:cNvGrpSpPr/>
          <p:nvPr/>
        </p:nvGrpSpPr>
        <p:grpSpPr>
          <a:xfrm>
            <a:off x="4913129" y="2005488"/>
            <a:ext cx="2922104" cy="2882347"/>
            <a:chOff x="3071135" y="998650"/>
            <a:chExt cx="2922104" cy="2882347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30021C9-41B7-6290-323C-D7B6BE0C348C}"/>
                </a:ext>
              </a:extLst>
            </p:cNvPr>
            <p:cNvSpPr/>
            <p:nvPr/>
          </p:nvSpPr>
          <p:spPr>
            <a:xfrm>
              <a:off x="3071135" y="998650"/>
              <a:ext cx="2922104" cy="2882347"/>
            </a:xfrm>
            <a:prstGeom prst="roundRect">
              <a:avLst>
                <a:gd name="adj" fmla="val 70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20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20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A27E3AD8-49AF-615E-CD31-F90EBFC74ED1}"/>
                </a:ext>
              </a:extLst>
            </p:cNvPr>
            <p:cNvSpPr/>
            <p:nvPr/>
          </p:nvSpPr>
          <p:spPr>
            <a:xfrm rot="10800000">
              <a:off x="3078725" y="1838739"/>
              <a:ext cx="2893933" cy="2042258"/>
            </a:xfrm>
            <a:prstGeom prst="round2SameRect">
              <a:avLst>
                <a:gd name="adj1" fmla="val 6709"/>
                <a:gd name="adj2" fmla="val 0"/>
              </a:avLst>
            </a:prstGeom>
            <a:blipFill dpi="0" rotWithShape="0">
              <a:blip r:embed="rId9"/>
              <a:srcRect/>
              <a:stretch>
                <a:fillRect l="-30000" r="-30000" b="-4000"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DCC60B57-AA07-0653-9FF1-ADFB8CDD8429}"/>
              </a:ext>
            </a:extLst>
          </p:cNvPr>
          <p:cNvSpPr/>
          <p:nvPr/>
        </p:nvSpPr>
        <p:spPr>
          <a:xfrm>
            <a:off x="0" y="23541"/>
            <a:ext cx="12182523" cy="6851172"/>
          </a:xfrm>
          <a:prstGeom prst="rect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C626FAC-CA03-B391-637A-D980E80877E7}"/>
              </a:ext>
            </a:extLst>
          </p:cNvPr>
          <p:cNvGrpSpPr/>
          <p:nvPr/>
        </p:nvGrpSpPr>
        <p:grpSpPr>
          <a:xfrm>
            <a:off x="1692681" y="1181681"/>
            <a:ext cx="8797159" cy="4529959"/>
            <a:chOff x="1692681" y="1162645"/>
            <a:chExt cx="8797159" cy="452995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76846CB-16F7-FCDC-1902-305A8830FE00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63440" tIns="1188720" rIns="0" rtlCol="0" anchor="t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54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CRISP – DM</a:t>
              </a:r>
            </a:p>
            <a:p>
              <a:pPr algn="ctr"/>
              <a:endParaRPr lang="en-US" sz="5400" b="1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2" name="Picture 21" descr="A diagram of a diagram of data&#10;&#10;Description automatically generated">
              <a:extLst>
                <a:ext uri="{FF2B5EF4-FFF2-40B4-BE49-F238E27FC236}">
                  <a16:creationId xmlns:a16="http://schemas.microsoft.com/office/drawing/2014/main" id="{6669861C-2BD5-A22D-1053-CE4C930B1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4171" y="1276550"/>
              <a:ext cx="4561071" cy="4314951"/>
            </a:xfrm>
            <a:prstGeom prst="roundRect">
              <a:avLst>
                <a:gd name="adj" fmla="val 3581"/>
              </a:avLst>
            </a:prstGeom>
          </p:spPr>
        </p:pic>
      </p:grpSp>
      <p:pic>
        <p:nvPicPr>
          <p:cNvPr id="26" name="Graphic 25" descr="Close with solid fill">
            <a:extLst>
              <a:ext uri="{FF2B5EF4-FFF2-40B4-BE49-F238E27FC236}">
                <a16:creationId xmlns:a16="http://schemas.microsoft.com/office/drawing/2014/main" id="{86AD1FE6-35AB-A891-1C8E-124892E01B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700759" y="125481"/>
            <a:ext cx="343100" cy="3431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D578C3B9-2D37-5BD1-B013-2584FD4E3607}"/>
              </a:ext>
            </a:extLst>
          </p:cNvPr>
          <p:cNvGrpSpPr/>
          <p:nvPr/>
        </p:nvGrpSpPr>
        <p:grpSpPr>
          <a:xfrm>
            <a:off x="1692681" y="8229981"/>
            <a:ext cx="8994225" cy="5408414"/>
            <a:chOff x="1692681" y="284190"/>
            <a:chExt cx="8994225" cy="5408414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E4A6D57-D18B-8A5A-F830-6E2B1892392F}"/>
                </a:ext>
              </a:extLst>
            </p:cNvPr>
            <p:cNvSpPr/>
            <p:nvPr/>
          </p:nvSpPr>
          <p:spPr>
            <a:xfrm>
              <a:off x="1692681" y="1162645"/>
              <a:ext cx="8797159" cy="4529959"/>
            </a:xfrm>
            <a:prstGeom prst="roundRect">
              <a:avLst>
                <a:gd name="adj" fmla="val 390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188720" rIns="0" rtlCol="0" anchor="b" anchorCtr="0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Aptos SemiBold" panose="020B0004020202020204" pitchFamily="34" charset="0"/>
                </a:rPr>
                <a:t>THIS IS</a:t>
              </a:r>
              <a:br>
                <a:rPr lang="en-US" sz="5400" dirty="0">
                  <a:solidFill>
                    <a:schemeClr val="tx1"/>
                  </a:solidFill>
                  <a:latin typeface="Aptos SemiBold" panose="020B0004020202020204" pitchFamily="34" charset="0"/>
                </a:rPr>
              </a:br>
              <a:r>
                <a:rPr lang="en-US" sz="4800" b="1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Data Pipeline</a:t>
              </a: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ptos" panose="020B0004020202020204" pitchFamily="34" charset="0"/>
                </a:rPr>
                <a:t>Dismiss</a:t>
              </a:r>
              <a:endParaRPr lang="en-US" sz="1400" dirty="0">
                <a:solidFill>
                  <a:schemeClr val="tx1"/>
                </a:solidFill>
                <a:latin typeface="Aptos" panose="020B0004020202020204" pitchFamily="34" charset="0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1C28D0F2-F9C4-4FF0-E33F-C92B9933C9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170" t="-52585" r="-6526" b="-52585"/>
            <a:stretch/>
          </p:blipFill>
          <p:spPr>
            <a:xfrm>
              <a:off x="1783837" y="284190"/>
              <a:ext cx="8903069" cy="4272945"/>
            </a:xfrm>
            <a:prstGeom prst="roundRect">
              <a:avLst>
                <a:gd name="adj" fmla="val 3581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3626186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329">
        <p159:morph option="byObject"/>
      </p:transition>
    </mc:Choice>
    <mc:Fallback>
      <p:transition spd="slow" advTm="5329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2242</TotalTime>
  <Words>1435</Words>
  <Application>Microsoft Office PowerPoint</Application>
  <PresentationFormat>Widescreen</PresentationFormat>
  <Paragraphs>319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Aptos SemiBold</vt:lpstr>
      <vt:lpstr>Arial</vt:lpstr>
      <vt:lpstr>Arial Rounded MT Bold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Samsani, Venkata Chanakya</dc:creator>
  <cp:lastModifiedBy>Samsani, Venkata Chanakya</cp:lastModifiedBy>
  <cp:revision>13</cp:revision>
  <dcterms:created xsi:type="dcterms:W3CDTF">2024-03-02T07:47:38Z</dcterms:created>
  <dcterms:modified xsi:type="dcterms:W3CDTF">2024-04-22T15:40:35Z</dcterms:modified>
</cp:coreProperties>
</file>

<file path=docProps/thumbnail.jpeg>
</file>